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E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04" autoAdjust="0"/>
  </p:normalViewPr>
  <p:slideViewPr>
    <p:cSldViewPr snapToGrid="0">
      <p:cViewPr varScale="1">
        <p:scale>
          <a:sx n="61" d="100"/>
          <a:sy n="61" d="100"/>
        </p:scale>
        <p:origin x="72" y="10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213" y="5773738"/>
            <a:ext cx="25368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772F351-68CC-4855-AB06-CD59A36888F2}" type="datetimeFigureOut">
              <a:rPr lang="cs-CZ"/>
              <a:pPr>
                <a:defRPr/>
              </a:pPr>
              <a:t>07.09.2021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49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150" y="6103938"/>
            <a:ext cx="16906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85823" y="1193099"/>
            <a:ext cx="10863265" cy="501491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ADAE163-4E25-4DB0-A723-8FA62CE9B3E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74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150" y="6103938"/>
            <a:ext cx="16906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6"/>
          </p:nvPr>
        </p:nvSpPr>
        <p:spPr>
          <a:xfrm>
            <a:off x="885825" y="1219200"/>
            <a:ext cx="10934700" cy="4989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A0DA34F-CB9D-48AB-9440-0A8A918E22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909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150" y="6103938"/>
            <a:ext cx="16906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6667501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4" name="Zástupný symbol pro obrázek 2"/>
          <p:cNvSpPr>
            <a:spLocks noGrp="1"/>
          </p:cNvSpPr>
          <p:nvPr>
            <p:ph type="pic" idx="13"/>
          </p:nvPr>
        </p:nvSpPr>
        <p:spPr>
          <a:xfrm>
            <a:off x="7743825" y="1169986"/>
            <a:ext cx="4005263" cy="5014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17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63263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1BA2B9-B32B-4A2E-9D70-E1084EEF423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084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150" y="6103938"/>
            <a:ext cx="16906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85823" y="1200150"/>
            <a:ext cx="4972052" cy="4976813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6" name="Zástupný symbol pro obsah 15"/>
          <p:cNvSpPr>
            <a:spLocks noGrp="1"/>
          </p:cNvSpPr>
          <p:nvPr>
            <p:ph sz="quarter" idx="13"/>
          </p:nvPr>
        </p:nvSpPr>
        <p:spPr>
          <a:xfrm>
            <a:off x="6115051" y="1200150"/>
            <a:ext cx="5634038" cy="49768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4BDFE18-1011-4B40-B56B-63C319172A1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409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150" y="6103938"/>
            <a:ext cx="16906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85821" y="1681163"/>
            <a:ext cx="5111754" cy="82391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85821" y="2505075"/>
            <a:ext cx="5111754" cy="3684588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2D9810E-6AE0-4FFC-A3E4-522951049F0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766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150" y="6103938"/>
            <a:ext cx="16906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graf 9"/>
          <p:cNvSpPr>
            <a:spLocks noGrp="1"/>
          </p:cNvSpPr>
          <p:nvPr>
            <p:ph type="chart" sz="quarter" idx="13"/>
          </p:nvPr>
        </p:nvSpPr>
        <p:spPr>
          <a:xfrm>
            <a:off x="885825" y="1447800"/>
            <a:ext cx="5410200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graf.</a:t>
            </a:r>
            <a:endParaRPr lang="cs-CZ" noProof="0"/>
          </a:p>
        </p:txBody>
      </p:sp>
      <p:sp>
        <p:nvSpPr>
          <p:cNvPr id="11" name="Zástupný symbol pro graf 9"/>
          <p:cNvSpPr>
            <a:spLocks noGrp="1"/>
          </p:cNvSpPr>
          <p:nvPr>
            <p:ph type="chart" sz="quarter" idx="14"/>
          </p:nvPr>
        </p:nvSpPr>
        <p:spPr>
          <a:xfrm>
            <a:off x="6524624" y="1447800"/>
            <a:ext cx="5295899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graf.</a:t>
            </a:r>
            <a:endParaRPr lang="cs-CZ" noProof="0"/>
          </a:p>
        </p:txBody>
      </p:sp>
      <p:sp>
        <p:nvSpPr>
          <p:cNvPr id="12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54D6F9-1577-42C1-9845-7286A6FE92F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64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00292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4339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150" y="6103938"/>
            <a:ext cx="16906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rázek 11"/>
          <p:cNvSpPr>
            <a:spLocks noGrp="1"/>
          </p:cNvSpPr>
          <p:nvPr>
            <p:ph type="pic" sz="quarter" idx="13"/>
          </p:nvPr>
        </p:nvSpPr>
        <p:spPr>
          <a:xfrm>
            <a:off x="885823" y="1343025"/>
            <a:ext cx="5772152" cy="4772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14" name="Zástupný symbol pro obrázek 13"/>
          <p:cNvSpPr>
            <a:spLocks noGrp="1"/>
          </p:cNvSpPr>
          <p:nvPr>
            <p:ph type="pic" sz="quarter" idx="14"/>
          </p:nvPr>
        </p:nvSpPr>
        <p:spPr>
          <a:xfrm>
            <a:off x="6810375" y="1343025"/>
            <a:ext cx="4962525" cy="22002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15" name="Zástupný symbol pro obrázek 13"/>
          <p:cNvSpPr>
            <a:spLocks noGrp="1"/>
          </p:cNvSpPr>
          <p:nvPr>
            <p:ph type="pic" sz="quarter" idx="15"/>
          </p:nvPr>
        </p:nvSpPr>
        <p:spPr>
          <a:xfrm>
            <a:off x="6810374" y="3767137"/>
            <a:ext cx="4962526" cy="23479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16" name="Zástupný symbol pro text 17"/>
          <p:cNvSpPr>
            <a:spLocks noGrp="1"/>
          </p:cNvSpPr>
          <p:nvPr>
            <p:ph type="body" sz="quarter" idx="16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7F711A-5A84-454D-BB86-B9BA24DB1EA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998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213" y="5773738"/>
            <a:ext cx="25368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1543050"/>
            <a:ext cx="10934700" cy="3960442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5805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213" y="5773738"/>
            <a:ext cx="25368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772F351-68CC-4855-AB06-CD59A36888F2}" type="datetimeFigureOut">
              <a:rPr lang="cs-CZ"/>
              <a:pPr>
                <a:defRPr/>
              </a:pPr>
              <a:t>07.09.2021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71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D07B-EEA0-435D-883B-16588C34AA38}" type="datetimeFigureOut">
              <a:rPr lang="cs-CZ" smtClean="0"/>
              <a:t>07.09.2021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A90D2-98E4-49AC-A47F-4407C699CC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33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563" y="5597525"/>
            <a:ext cx="1722437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5B3A3F2-D1CC-48D0-A12B-1851E551707E}" type="datetimeFigureOut">
              <a:rPr lang="cs-CZ"/>
              <a:pPr>
                <a:defRPr/>
              </a:pPr>
              <a:t>07.09.2021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76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563" y="5597525"/>
            <a:ext cx="1722437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5B3A3F2-D1CC-48D0-A12B-1851E551707E}" type="datetimeFigureOut">
              <a:rPr lang="cs-CZ"/>
              <a:pPr>
                <a:defRPr/>
              </a:pPr>
              <a:t>07.09.2021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07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975" y="5827713"/>
            <a:ext cx="25384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757CBF8-5154-426B-BC3E-2BD991AA6192}" type="datetimeFigureOut">
              <a:rPr lang="cs-CZ"/>
              <a:pPr>
                <a:defRPr/>
              </a:pPr>
              <a:t>07.09.2021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25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563" y="5588000"/>
            <a:ext cx="1722437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1859064-6538-4838-AF21-FEE50C63B099}" type="datetimeFigureOut">
              <a:rPr lang="cs-CZ"/>
              <a:pPr>
                <a:defRPr/>
              </a:pPr>
              <a:t>07.09.2021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41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150" y="6103938"/>
            <a:ext cx="16906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5562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zápat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150" y="6103938"/>
            <a:ext cx="16906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5900986-B68E-4026-9480-EF1A80DE5C4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74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150" y="6103938"/>
            <a:ext cx="1690688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10863264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2544C25-5A0D-46BA-8C09-FFE2073BB44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9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28" r:id="rId2"/>
    <p:sldLayoutId id="2147483712" r:id="rId3"/>
    <p:sldLayoutId id="2147483729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  <p:sldLayoutId id="2147483727" r:id="rId19"/>
    <p:sldLayoutId id="2147483730" r:id="rId20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1" fontAlgn="base" hangingPunct="1">
        <a:spcBef>
          <a:spcPts val="1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1992-360#f1435258" TargetMode="External"/><Relationship Id="rId2" Type="http://schemas.openxmlformats.org/officeDocument/2006/relationships/hyperlink" Target="https://www.zakonyprolidi.cz/cs/1992-360#f1435256" TargetMode="Externa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5"/>
          <p:cNvSpPr>
            <a:spLocks noGrp="1"/>
          </p:cNvSpPr>
          <p:nvPr>
            <p:ph type="ctrTitle"/>
          </p:nvPr>
        </p:nvSpPr>
        <p:spPr bwMode="auto">
          <a:xfrm>
            <a:off x="919163" y="394138"/>
            <a:ext cx="9748837" cy="510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tIns="45720" bIns="45720" numCol="1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Uznané </a:t>
            </a:r>
            <a:r>
              <a:rPr lang="cs-CZ" dirty="0"/>
              <a:t>vzdělání autorizace a výuka</a:t>
            </a:r>
            <a:r>
              <a:rPr lang="cs-CZ" i="1" dirty="0"/>
              <a:t> </a:t>
            </a:r>
            <a:r>
              <a:rPr lang="cs-CZ" dirty="0"/>
              <a:t>ÚSES na Mendelově </a:t>
            </a:r>
            <a:r>
              <a:rPr lang="cs-CZ" dirty="0" smtClean="0"/>
              <a:t>univerzitě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b="0" dirty="0" smtClean="0">
                <a:solidFill>
                  <a:schemeClr val="bg1">
                    <a:lumMod val="50000"/>
                  </a:schemeClr>
                </a:solidFill>
              </a:rPr>
              <a:t>ÚSES </a:t>
            </a:r>
            <a:r>
              <a:rPr lang="cs-CZ" sz="3600" b="0" dirty="0">
                <a:solidFill>
                  <a:schemeClr val="bg1">
                    <a:lumMod val="50000"/>
                  </a:schemeClr>
                </a:solidFill>
              </a:rPr>
              <a:t>– zelená páteř krajiny</a:t>
            </a:r>
            <a:br>
              <a:rPr lang="cs-CZ" sz="3600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3600" b="0" dirty="0">
                <a:solidFill>
                  <a:schemeClr val="bg1">
                    <a:lumMod val="50000"/>
                  </a:schemeClr>
                </a:solidFill>
              </a:rPr>
              <a:t>8. – 9. září 2021</a:t>
            </a:r>
            <a:br>
              <a:rPr lang="cs-CZ" sz="3600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3600" b="0" dirty="0">
                <a:solidFill>
                  <a:schemeClr val="bg1">
                    <a:lumMod val="50000"/>
                  </a:schemeClr>
                </a:solidFill>
              </a:rPr>
              <a:t>Darek </a:t>
            </a:r>
            <a:r>
              <a:rPr lang="cs-CZ" sz="3600" b="0" dirty="0" smtClean="0">
                <a:solidFill>
                  <a:schemeClr val="bg1">
                    <a:lumMod val="50000"/>
                  </a:schemeClr>
                </a:solidFill>
              </a:rPr>
              <a:t>Lacina</a:t>
            </a:r>
            <a:r>
              <a:rPr lang="cs-CZ" dirty="0"/>
              <a:t/>
            </a:r>
            <a:br>
              <a:rPr lang="cs-CZ" dirty="0"/>
            </a:b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72510"/>
            <a:ext cx="10515600" cy="540445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(</a:t>
            </a:r>
            <a:r>
              <a:rPr lang="cs-CZ" sz="3200" dirty="0"/>
              <a:t>2) Za </a:t>
            </a:r>
            <a:r>
              <a:rPr lang="cs-CZ" sz="3200" b="1" dirty="0"/>
              <a:t>uznané odborné vzdělání </a:t>
            </a:r>
            <a:r>
              <a:rPr lang="cs-CZ" sz="3200" dirty="0"/>
              <a:t>jako podmínka pro udělení autorizace pro každý z oborů se považuje </a:t>
            </a:r>
            <a:r>
              <a:rPr lang="cs-CZ" sz="3200" dirty="0" smtClean="0"/>
              <a:t>absolvování magisterského studia </a:t>
            </a:r>
            <a:r>
              <a:rPr lang="cs-CZ" sz="3200" dirty="0"/>
              <a:t>na vysoké škole nebo ve srovnatelné vzdělávací instituci, splňující náležitosti studia pro jednotlivé obory, jak jsou stanoveny v § 4 až </a:t>
            </a:r>
            <a:r>
              <a:rPr lang="cs-CZ" sz="3200" dirty="0" smtClean="0"/>
              <a:t>6 </a:t>
            </a:r>
            <a:r>
              <a:rPr lang="cs-CZ" sz="3200" dirty="0"/>
              <a:t>tohoto řádu. V případě autorizace se všeobecnou působností se ustanovení tohoto řádu o náležitostech vzdělání užijí tak, aby zohledňovaly náležitosti vzdělání v § 4 až 6 tohoto řádu.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4139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36028"/>
            <a:ext cx="10515600" cy="564093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(</a:t>
            </a:r>
            <a:r>
              <a:rPr lang="cs-CZ" sz="3200" dirty="0"/>
              <a:t>4) Za </a:t>
            </a:r>
            <a:r>
              <a:rPr lang="cs-CZ" sz="3200" b="1" dirty="0"/>
              <a:t>vzdělání příbuzné </a:t>
            </a:r>
            <a:r>
              <a:rPr lang="cs-CZ" sz="3200" dirty="0"/>
              <a:t>se pro udělení autorizace považuje bakalářský stupeň vzdělání v oborech architektonických, urbanistických a územně plánovacích a krajinářských v trvání kratším čtyř let, popřípadě vysokoškolské vzdělání dosažené ve studijních oborech příbuzných oborům architektonickým, urbanistickým a územně plánovacím a krajinářským, pokud alespoň rámcově splňuje podmínky stanovené v tomto řádu pro příslušný obor, a to </a:t>
            </a:r>
            <a:r>
              <a:rPr lang="cs-CZ" sz="3200" b="1" dirty="0"/>
              <a:t>zejména v případě, kdy pro příslušný obor, popřípadě specializaci neexistuje jiné vzdělání, které by zcela splňovalo požadavky stanovené zákonem</a:t>
            </a:r>
            <a:r>
              <a:rPr lang="cs-CZ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499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62152"/>
            <a:ext cx="10515600" cy="55148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200" b="1" dirty="0"/>
              <a:t>Náležitosti vzdělání pro obor krajinářská architektura </a:t>
            </a:r>
            <a:r>
              <a:rPr lang="cs-CZ" sz="3200" b="1" dirty="0" smtClean="0"/>
              <a:t>a dílčí specializaci </a:t>
            </a:r>
            <a:r>
              <a:rPr lang="cs-CZ" sz="3200" b="1" dirty="0"/>
              <a:t>projektování územních systémů ekologické stability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 </a:t>
            </a:r>
            <a:r>
              <a:rPr lang="cs-CZ" sz="3200" dirty="0" smtClean="0"/>
              <a:t>Za </a:t>
            </a:r>
            <a:r>
              <a:rPr lang="cs-CZ" sz="3200" dirty="0"/>
              <a:t>uznané odborné vzdělání se jako podmínka pro udělení autorizace v oboru „krajinářská architektura“ považuje studium s prvořadým zaměřením na krajinářskou architekturu v zastavěném i nezastavěném území včetně péče o přírodu a krajinu a navrhování územních systémů ekologické stability, a na její udržitelný vývoj, koncipované v průběhu celého studia jako vzdělání multidisciplinární, s časově i proporčně vyváženým poměrem přírodovědných, technických a humanitních </a:t>
            </a:r>
            <a:r>
              <a:rPr lang="cs-CZ" sz="3200" dirty="0" smtClean="0"/>
              <a:t>disciplín </a:t>
            </a:r>
            <a:r>
              <a:rPr lang="cs-CZ" sz="3200" dirty="0"/>
              <a:t>a teoretických a praktických předmětů, kterým jeho absolvent nabyl následující</a:t>
            </a:r>
            <a:r>
              <a:rPr lang="cs-CZ" sz="3200" dirty="0" smtClean="0"/>
              <a:t>: …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54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30166"/>
            <a:ext cx="10515600" cy="52467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Ustanovení odstavce 1 se pro vzdělání pro dílčí </a:t>
            </a:r>
            <a:r>
              <a:rPr lang="cs-CZ" sz="3600" dirty="0"/>
              <a:t>specializaci projektování územních systémů ekologické </a:t>
            </a:r>
            <a:r>
              <a:rPr lang="cs-CZ" sz="3600" dirty="0" smtClean="0"/>
              <a:t>stability </a:t>
            </a:r>
            <a:r>
              <a:rPr lang="cs-CZ" sz="3600" b="1" dirty="0" smtClean="0"/>
              <a:t>užijí přiměřeně</a:t>
            </a:r>
            <a:r>
              <a:rPr lang="cs-CZ" sz="3600" dirty="0" smtClean="0"/>
              <a:t>.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Seznam škol s uznaným a příbuzným vzděláním</a:t>
            </a:r>
            <a:r>
              <a:rPr lang="cs-CZ" sz="3600" dirty="0" smtClean="0"/>
              <a:t>, působících </a:t>
            </a:r>
            <a:r>
              <a:rPr lang="cs-CZ" sz="3600" dirty="0"/>
              <a:t>na </a:t>
            </a:r>
            <a:r>
              <a:rPr lang="cs-CZ" sz="3600" dirty="0" smtClean="0"/>
              <a:t>území České republiky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137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835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1. pokus v roce 2005</a:t>
            </a:r>
          </a:p>
          <a:p>
            <a:pPr marL="0" indent="0">
              <a:buNone/>
            </a:pPr>
            <a:r>
              <a:rPr lang="cs-CZ" sz="2800" dirty="0" smtClean="0"/>
              <a:t>2. pokus v roce 2012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2800" dirty="0" smtClean="0"/>
              <a:t>Není </a:t>
            </a:r>
            <a:r>
              <a:rPr lang="cs-CZ" sz="2800" dirty="0"/>
              <a:t>jasně stanoven </a:t>
            </a:r>
            <a:r>
              <a:rPr lang="cs-CZ" sz="2800" dirty="0" smtClean="0"/>
              <a:t>seznam </a:t>
            </a:r>
            <a:r>
              <a:rPr lang="cs-CZ" sz="2800" dirty="0"/>
              <a:t>nezbytných předmětů, ani jejich rozsah. Není </a:t>
            </a:r>
            <a:r>
              <a:rPr lang="cs-CZ" sz="2800" dirty="0" smtClean="0"/>
              <a:t>přesně </a:t>
            </a:r>
            <a:r>
              <a:rPr lang="cs-CZ" sz="2800" dirty="0"/>
              <a:t>známa kvalita výuky, neboť pod různými předměty se mohou skrývat totožná témata, případně stejně nebo podobně nazvané předměty mohou být diametrálně odlišné jak svou praktickou náplní, tak kvalitou </a:t>
            </a:r>
            <a:r>
              <a:rPr lang="cs-CZ" sz="2800" dirty="0" smtClean="0"/>
              <a:t>výuky.</a:t>
            </a:r>
          </a:p>
          <a:p>
            <a:pPr marL="0" indent="0">
              <a:buNone/>
            </a:pPr>
            <a:r>
              <a:rPr lang="cs-CZ" sz="2800" dirty="0" smtClean="0"/>
              <a:t>Konkrétní </a:t>
            </a:r>
            <a:r>
              <a:rPr lang="cs-CZ" sz="2800" dirty="0"/>
              <a:t>a specifické zkušenosti přináší až praxe</a:t>
            </a:r>
            <a:r>
              <a:rPr lang="cs-CZ" sz="2800" dirty="0" smtClean="0"/>
              <a:t>.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38200" y="614854"/>
            <a:ext cx="10515600" cy="1075833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mtClean="0"/>
              <a:t>Autorizace ÚSES a uznané/příbuzné vzdělání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90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99090"/>
            <a:ext cx="10515600" cy="55778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200" dirty="0"/>
              <a:t>Požadavky na vzdělání v oblasti ÚSES jsou značně široké a multidisciplinární. Zahrnuje předměty/obory úzce biologické (botanika, dendrologie, pedologie, …), technické (geodézie, práce s GIS, speciální lesnické či agronomické disciplíny, …) ale i společenské a právní (územní plánování, oborové právo, …)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sz="3200" dirty="0" smtClean="0"/>
              <a:t>Oproti </a:t>
            </a:r>
            <a:r>
              <a:rPr lang="cs-CZ" sz="3200" dirty="0"/>
              <a:t>studiu urbanismu, územního plánování, architektury (i krajinářské) studenti nepředpokládají, že studují proto, aby mohli získat autorizaci pro ÚSES. K tomuto poznatku a potřebě je dovede většinou až životní zkušenost.</a:t>
            </a:r>
          </a:p>
        </p:txBody>
      </p:sp>
    </p:spTree>
    <p:extLst>
      <p:ext uri="{BB962C8B-B14F-4D97-AF65-F5344CB8AC3E}">
        <p14:creationId xmlns:p14="http://schemas.microsoft.com/office/powerpoint/2010/main" val="296272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41643"/>
          </a:xfrm>
        </p:spPr>
        <p:txBody>
          <a:bodyPr numCol="2"/>
          <a:lstStyle/>
          <a:p>
            <a:pPr marL="0" indent="0">
              <a:buNone/>
            </a:pPr>
            <a:r>
              <a:rPr lang="cs-CZ" b="1" dirty="0"/>
              <a:t>Základní studijní předměty:</a:t>
            </a:r>
            <a:endParaRPr lang="cs-CZ" dirty="0"/>
          </a:p>
          <a:p>
            <a:pPr lvl="0"/>
            <a:r>
              <a:rPr lang="cs-CZ" dirty="0"/>
              <a:t>Geologie a geomorfologie</a:t>
            </a:r>
          </a:p>
          <a:p>
            <a:pPr lvl="0"/>
            <a:r>
              <a:rPr lang="cs-CZ" dirty="0"/>
              <a:t>Pedologie </a:t>
            </a:r>
          </a:p>
          <a:p>
            <a:pPr lvl="0"/>
            <a:r>
              <a:rPr lang="cs-CZ" dirty="0"/>
              <a:t>Klimatologie </a:t>
            </a:r>
          </a:p>
          <a:p>
            <a:pPr lvl="0"/>
            <a:r>
              <a:rPr lang="cs-CZ" dirty="0"/>
              <a:t>Botanika</a:t>
            </a:r>
          </a:p>
          <a:p>
            <a:pPr lvl="0"/>
            <a:r>
              <a:rPr lang="cs-CZ" dirty="0"/>
              <a:t>Dendrologie </a:t>
            </a:r>
          </a:p>
          <a:p>
            <a:pPr lvl="0"/>
            <a:r>
              <a:rPr lang="cs-CZ" dirty="0"/>
              <a:t>Zoologie</a:t>
            </a:r>
          </a:p>
          <a:p>
            <a:pPr lvl="0"/>
            <a:r>
              <a:rPr lang="cs-CZ" dirty="0"/>
              <a:t>Fytocenologie a </a:t>
            </a:r>
            <a:r>
              <a:rPr lang="cs-CZ" dirty="0" err="1"/>
              <a:t>geobiocenologie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Ekologie</a:t>
            </a:r>
          </a:p>
          <a:p>
            <a:pPr lvl="0"/>
            <a:r>
              <a:rPr lang="cs-CZ" dirty="0"/>
              <a:t>Ekologie krajiny</a:t>
            </a:r>
          </a:p>
          <a:p>
            <a:pPr lvl="0"/>
            <a:r>
              <a:rPr lang="cs-CZ" dirty="0"/>
              <a:t>Ochrana přírody a krajiny</a:t>
            </a:r>
          </a:p>
          <a:p>
            <a:pPr lvl="0"/>
            <a:r>
              <a:rPr lang="cs-CZ" dirty="0" err="1"/>
              <a:t>Geoinformatika</a:t>
            </a:r>
            <a:endParaRPr lang="cs-CZ" dirty="0"/>
          </a:p>
          <a:p>
            <a:pPr lvl="0"/>
            <a:r>
              <a:rPr lang="cs-CZ" dirty="0"/>
              <a:t>Krajinné plánování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8200" y="662152"/>
            <a:ext cx="10515600" cy="1028536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dirty="0" smtClean="0"/>
              <a:t>Návrh předmětů – rok 2012 (dle doc. Bučka)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91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52001"/>
          </a:xfrm>
        </p:spPr>
        <p:txBody>
          <a:bodyPr numCol="2"/>
          <a:lstStyle/>
          <a:p>
            <a:pPr marL="0" indent="0">
              <a:buNone/>
            </a:pPr>
            <a:r>
              <a:rPr lang="cs-CZ" b="1" dirty="0"/>
              <a:t>Doporučené studijní předměty:</a:t>
            </a:r>
            <a:endParaRPr lang="cs-CZ" dirty="0"/>
          </a:p>
          <a:p>
            <a:pPr lvl="0"/>
            <a:r>
              <a:rPr lang="cs-CZ" dirty="0"/>
              <a:t>Biogeografie</a:t>
            </a:r>
          </a:p>
          <a:p>
            <a:pPr lvl="0"/>
            <a:r>
              <a:rPr lang="cs-CZ" dirty="0"/>
              <a:t>Základy lesnictví</a:t>
            </a:r>
          </a:p>
          <a:p>
            <a:pPr lvl="0"/>
            <a:r>
              <a:rPr lang="cs-CZ" dirty="0"/>
              <a:t>Základy zemědělství</a:t>
            </a:r>
          </a:p>
          <a:p>
            <a:pPr lvl="0"/>
            <a:r>
              <a:rPr lang="cs-CZ" dirty="0"/>
              <a:t>Územní plánování a urbanismus </a:t>
            </a:r>
          </a:p>
          <a:p>
            <a:pPr lvl="0"/>
            <a:r>
              <a:rPr lang="cs-CZ" dirty="0"/>
              <a:t>Ochrana ZPF a pozemkové úpravy</a:t>
            </a:r>
          </a:p>
          <a:p>
            <a:pPr lvl="0"/>
            <a:r>
              <a:rPr lang="cs-CZ" dirty="0"/>
              <a:t>Krajinářská architektura</a:t>
            </a:r>
          </a:p>
          <a:p>
            <a:pPr lvl="0"/>
            <a:r>
              <a:rPr lang="cs-CZ" dirty="0"/>
              <a:t>Zakládání a údržba zeleně</a:t>
            </a:r>
          </a:p>
          <a:p>
            <a:r>
              <a:rPr lang="cs-CZ" dirty="0"/>
              <a:t>Voda v krajině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8200" y="756745"/>
            <a:ext cx="10515600" cy="933943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mtClean="0"/>
              <a:t>Návrh předmětů – rok 2012 (dle doc. Bučka)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440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sz="36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600" dirty="0" smtClean="0"/>
              <a:t>Agronomická fakulta</a:t>
            </a:r>
          </a:p>
          <a:p>
            <a:r>
              <a:rPr lang="cs-CZ" sz="3600" dirty="0" smtClean="0"/>
              <a:t>Lesnická a dřevařská fakulta</a:t>
            </a:r>
          </a:p>
          <a:p>
            <a:r>
              <a:rPr lang="cs-CZ" sz="3600" dirty="0" smtClean="0"/>
              <a:t>Zahradnická fakulta</a:t>
            </a:r>
            <a:endParaRPr lang="cs-CZ" sz="3600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mtClean="0"/>
              <a:t>Aktuální situace na Mendelově univerzitě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34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662152"/>
            <a:ext cx="10515600" cy="1028536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smtClean="0"/>
              <a:t>Agronomická fakulta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u="sng" dirty="0" smtClean="0"/>
              <a:t>Ústav aplikované a krajinné ekologie</a:t>
            </a:r>
            <a:r>
              <a:rPr lang="cs-CZ" sz="2800" dirty="0" smtClean="0"/>
              <a:t> (</a:t>
            </a:r>
            <a:r>
              <a:rPr lang="cs-CZ" sz="2800" dirty="0" smtClean="0">
                <a:solidFill>
                  <a:srgbClr val="FF0000"/>
                </a:solidFill>
              </a:rPr>
              <a:t>Pozemkové úpravy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00B050"/>
                </a:solidFill>
              </a:rPr>
              <a:t>Ochrana ŽP, Ochrana přírody a krajiny</a:t>
            </a:r>
            <a:r>
              <a:rPr lang="cs-CZ" sz="2800" dirty="0" smtClean="0"/>
              <a:t>, Regionální rozvoj, Obnova venkova, Voda v krajině, Krajinné a územní plánování, Environmentalistika, </a:t>
            </a:r>
            <a:r>
              <a:rPr lang="cs-CZ" sz="2800" dirty="0" smtClean="0">
                <a:solidFill>
                  <a:srgbClr val="FF0000"/>
                </a:solidFill>
              </a:rPr>
              <a:t>Krajinná ekologie</a:t>
            </a:r>
            <a:r>
              <a:rPr lang="cs-CZ" sz="2800" dirty="0" smtClean="0">
                <a:solidFill>
                  <a:srgbClr val="00B050"/>
                </a:solidFill>
              </a:rPr>
              <a:t>, </a:t>
            </a:r>
            <a:r>
              <a:rPr lang="cs-CZ" sz="2800" dirty="0" smtClean="0">
                <a:solidFill>
                  <a:srgbClr val="FF0000"/>
                </a:solidFill>
              </a:rPr>
              <a:t>Krajinné plánování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FF0000"/>
                </a:solidFill>
              </a:rPr>
              <a:t>Ochrana půdy před erozí</a:t>
            </a:r>
            <a:r>
              <a:rPr lang="cs-CZ" sz="2800" dirty="0" smtClean="0"/>
              <a:t>)</a:t>
            </a:r>
          </a:p>
          <a:p>
            <a:r>
              <a:rPr lang="cs-CZ" sz="2800" u="sng" dirty="0" smtClean="0"/>
              <a:t>Ústav </a:t>
            </a:r>
            <a:r>
              <a:rPr lang="cs-CZ" sz="2800" u="sng" dirty="0" err="1" smtClean="0"/>
              <a:t>agrosystémů</a:t>
            </a:r>
            <a:r>
              <a:rPr lang="cs-CZ" sz="2800" u="sng" dirty="0" smtClean="0"/>
              <a:t> a bioklimatologie</a:t>
            </a:r>
            <a:r>
              <a:rPr lang="cs-CZ" sz="2800" dirty="0" smtClean="0"/>
              <a:t> (</a:t>
            </a:r>
            <a:r>
              <a:rPr lang="cs-CZ" sz="2800" dirty="0" smtClean="0">
                <a:solidFill>
                  <a:srgbClr val="00B050"/>
                </a:solidFill>
              </a:rPr>
              <a:t>Bioklimatologie</a:t>
            </a:r>
            <a:r>
              <a:rPr lang="cs-CZ" sz="2800" dirty="0" smtClean="0"/>
              <a:t>, Dotace pro zemědělství a venkov, Historie zemědělství, </a:t>
            </a:r>
            <a:r>
              <a:rPr lang="cs-CZ" sz="2800" dirty="0" smtClean="0">
                <a:solidFill>
                  <a:srgbClr val="00B050"/>
                </a:solidFill>
              </a:rPr>
              <a:t>Základy zemědělství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FF0000"/>
                </a:solidFill>
              </a:rPr>
              <a:t>Změna klimatu</a:t>
            </a:r>
            <a:r>
              <a:rPr lang="cs-CZ" sz="2800" dirty="0" smtClean="0"/>
              <a:t>, Základní agrotechnika)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934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646089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Zákon č. 360/1992 Sb., o výkonu povolání autorizovaných architektů a o výkonu povolání autorizovaných inženýrů a techniků činných ve výstavbě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146331"/>
            <a:ext cx="10515600" cy="203063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§4: Autorizovaný architekt je ten, komu byla udělena autorizace podle tohoto zákona a je zapsán v seznamu autorizovaných architektů vedeném Českou komorou architektů.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24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38200" y="365126"/>
            <a:ext cx="10515600" cy="1038006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smtClean="0"/>
              <a:t>Lesnická a dřevařská fakulta</a:t>
            </a: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838200" y="1166648"/>
            <a:ext cx="10515600" cy="5281449"/>
          </a:xfrm>
        </p:spPr>
        <p:txBody>
          <a:bodyPr>
            <a:normAutofit/>
          </a:bodyPr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u="sng" dirty="0" smtClean="0"/>
              <a:t>Ústav ekologie lesa</a:t>
            </a:r>
            <a:r>
              <a:rPr lang="cs-CZ" dirty="0" smtClean="0"/>
              <a:t> (Ekologie lesa, Ekologie obecná)</a:t>
            </a:r>
          </a:p>
          <a:p>
            <a:r>
              <a:rPr lang="cs-CZ" u="sng" dirty="0" smtClean="0"/>
              <a:t>Ústav geologie a pedologie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00B050"/>
                </a:solidFill>
              </a:rPr>
              <a:t>Aplikovaná pedologie, Degradace/regenerace krajiny, Geologie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Geologie a pedologie, Geomorfologie a fyzická geografie</a:t>
            </a:r>
            <a:r>
              <a:rPr lang="cs-CZ" dirty="0" smtClean="0"/>
              <a:t>, Lesnická pedologie, Půdoznalství, Ochrana půdy v lesním hospodářství, </a:t>
            </a:r>
            <a:r>
              <a:rPr lang="cs-CZ" dirty="0" smtClean="0">
                <a:solidFill>
                  <a:srgbClr val="00B050"/>
                </a:solidFill>
              </a:rPr>
              <a:t>Půdy a antropogenní vlivy</a:t>
            </a:r>
            <a:r>
              <a:rPr lang="cs-CZ" dirty="0" smtClean="0"/>
              <a:t>)</a:t>
            </a:r>
          </a:p>
          <a:p>
            <a:r>
              <a:rPr lang="cs-CZ" u="sng" dirty="0" smtClean="0"/>
              <a:t>Ústav hospodářské úpravy lesů a aplikované </a:t>
            </a:r>
            <a:r>
              <a:rPr lang="cs-CZ" u="sng" dirty="0" err="1" smtClean="0"/>
              <a:t>geoinformatiky</a:t>
            </a:r>
            <a:r>
              <a:rPr lang="cs-CZ" dirty="0" smtClean="0"/>
              <a:t> (Analýza geoprostorových dat v GIS, </a:t>
            </a:r>
            <a:r>
              <a:rPr lang="cs-CZ" dirty="0" smtClean="0">
                <a:solidFill>
                  <a:srgbClr val="00B050"/>
                </a:solidFill>
              </a:rPr>
              <a:t>Geodézie, GIS, Hospodářská úprava lesů, Hospodářská úprava strukturně bohatých lesů, Lesnické plánování</a:t>
            </a:r>
            <a:r>
              <a:rPr lang="cs-CZ" dirty="0" smtClean="0"/>
              <a:t>, Lesnická hospodářská geografie, Nauka o růstu lesa, </a:t>
            </a:r>
            <a:r>
              <a:rPr lang="cs-CZ" dirty="0" smtClean="0">
                <a:solidFill>
                  <a:srgbClr val="00B050"/>
                </a:solidFill>
              </a:rPr>
              <a:t>Pozemkové úpravy a protierozní ochrana půdy</a:t>
            </a:r>
            <a:r>
              <a:rPr lang="cs-CZ" dirty="0" smtClean="0"/>
              <a:t>, Využití DPZ a GIS pro studium krajiny, Využití GIS a DPZ pro krajinné inženýrství)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3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5117"/>
            <a:ext cx="10922876" cy="5407573"/>
          </a:xfrm>
        </p:spPr>
        <p:txBody>
          <a:bodyPr>
            <a:normAutofit fontScale="92500"/>
          </a:bodyPr>
          <a:lstStyle/>
          <a:p>
            <a:r>
              <a:rPr lang="cs-CZ" u="sng" dirty="0"/>
              <a:t>Ústav inženýrských staveb, tvorby a ochrany krajiny</a:t>
            </a:r>
            <a:r>
              <a:rPr lang="cs-CZ" dirty="0"/>
              <a:t> (Biotechnická opatření v povodích, </a:t>
            </a:r>
            <a:r>
              <a:rPr lang="cs-CZ" dirty="0">
                <a:solidFill>
                  <a:srgbClr val="00B050"/>
                </a:solidFill>
              </a:rPr>
              <a:t>Celospolečenské funkce lesů a krajinné vegetace</a:t>
            </a:r>
            <a:r>
              <a:rPr lang="cs-CZ" dirty="0"/>
              <a:t>, Ekologické zátěže, </a:t>
            </a:r>
            <a:r>
              <a:rPr lang="cs-CZ" dirty="0">
                <a:solidFill>
                  <a:srgbClr val="00B050"/>
                </a:solidFill>
              </a:rPr>
              <a:t>Funkce krajinné vegetace</a:t>
            </a:r>
            <a:r>
              <a:rPr lang="cs-CZ" dirty="0"/>
              <a:t>, Funkce lesa v životním prostředí, Hodnocení krajiny v GIS pro územní management, Hydrologie, </a:t>
            </a:r>
            <a:r>
              <a:rPr lang="cs-CZ" dirty="0">
                <a:solidFill>
                  <a:srgbClr val="00B050"/>
                </a:solidFill>
              </a:rPr>
              <a:t>Krajinné a územní plánování</a:t>
            </a:r>
            <a:r>
              <a:rPr lang="cs-CZ" dirty="0"/>
              <a:t>, Lesnické meliorace, Malé vodní nádrže, Odpadové hospodářství a rekultivace, </a:t>
            </a:r>
            <a:r>
              <a:rPr lang="cs-CZ" dirty="0">
                <a:solidFill>
                  <a:srgbClr val="00B050"/>
                </a:solidFill>
              </a:rPr>
              <a:t>Péče o dřevinnou vegetaci v krajině</a:t>
            </a:r>
            <a:r>
              <a:rPr lang="cs-CZ" dirty="0"/>
              <a:t>, Projektování v oblasti biotechnických úprav, </a:t>
            </a:r>
            <a:r>
              <a:rPr lang="cs-CZ" dirty="0">
                <a:solidFill>
                  <a:srgbClr val="FF0000"/>
                </a:solidFill>
              </a:rPr>
              <a:t>Protierozní ochrana krajiny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Rekultivace a revitalizace krajiny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Revitalizace vodních toků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Společenské funkce lesů</a:t>
            </a:r>
            <a:r>
              <a:rPr lang="cs-CZ" dirty="0"/>
              <a:t>, Úprava vodních toků a hrazení bystřin, Územní plánování a regionální rozvoj, </a:t>
            </a:r>
            <a:r>
              <a:rPr lang="cs-CZ" dirty="0">
                <a:solidFill>
                  <a:srgbClr val="FF0000"/>
                </a:solidFill>
              </a:rPr>
              <a:t>Voda v krajině</a:t>
            </a:r>
            <a:r>
              <a:rPr lang="cs-CZ" dirty="0"/>
              <a:t>, Voda v krajině a její využití, Způsoby hodnocení vlivů na životní prostředí)</a:t>
            </a:r>
          </a:p>
          <a:p>
            <a:r>
              <a:rPr lang="cs-CZ" u="sng" dirty="0"/>
              <a:t>Ústav lesnické botaniky, dendrologie a </a:t>
            </a:r>
            <a:r>
              <a:rPr lang="cs-CZ" u="sng" dirty="0" err="1"/>
              <a:t>geobiocenologie</a:t>
            </a:r>
            <a:r>
              <a:rPr lang="cs-CZ" dirty="0"/>
              <a:t> (</a:t>
            </a:r>
            <a:r>
              <a:rPr lang="cs-CZ" dirty="0">
                <a:solidFill>
                  <a:srgbClr val="FF0000"/>
                </a:solidFill>
              </a:rPr>
              <a:t>Botanika, Dendrologie</a:t>
            </a:r>
            <a:r>
              <a:rPr lang="cs-CZ" dirty="0"/>
              <a:t>, Disturbance v lesních ekosystémech, </a:t>
            </a:r>
            <a:r>
              <a:rPr lang="cs-CZ" dirty="0">
                <a:solidFill>
                  <a:srgbClr val="FF0000"/>
                </a:solidFill>
              </a:rPr>
              <a:t>Ekologie, Ekologie krajiny, Ekologie krajiny a </a:t>
            </a:r>
            <a:r>
              <a:rPr lang="cs-CZ" dirty="0" err="1">
                <a:solidFill>
                  <a:srgbClr val="FF0000"/>
                </a:solidFill>
              </a:rPr>
              <a:t>geobiocenologie</a:t>
            </a:r>
            <a:r>
              <a:rPr lang="cs-CZ" dirty="0">
                <a:solidFill>
                  <a:srgbClr val="FF0000"/>
                </a:solidFill>
              </a:rPr>
              <a:t>, Fytocenologie, </a:t>
            </a:r>
            <a:r>
              <a:rPr lang="cs-CZ" dirty="0" err="1">
                <a:solidFill>
                  <a:srgbClr val="FF0000"/>
                </a:solidFill>
              </a:rPr>
              <a:t>Geobiocenologie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Lesnická fytocenologie a typologie, Mapování biotopů a krajiny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Ochrana přírody</a:t>
            </a:r>
            <a:r>
              <a:rPr lang="cs-CZ" dirty="0"/>
              <a:t>, Ochrana přírody a environmentální politika)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8200" y="365126"/>
            <a:ext cx="10515600" cy="911882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smtClean="0"/>
              <a:t>Lesnická a dřevařská fakulta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21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8200" y="365126"/>
            <a:ext cx="10515600" cy="911882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dirty="0" smtClean="0"/>
              <a:t>Lesnická a dřevařská fakulta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38200" y="1529255"/>
            <a:ext cx="10515600" cy="4647708"/>
          </a:xfr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u="sng" dirty="0" smtClean="0"/>
              <a:t>Ústav ochrany lesů a myslivosti</a:t>
            </a:r>
            <a:r>
              <a:rPr lang="cs-CZ" sz="2800" dirty="0" smtClean="0"/>
              <a:t> (Ekologie živočichů, Lesnická zoologie, </a:t>
            </a:r>
            <a:r>
              <a:rPr lang="cs-CZ" sz="2800" dirty="0" smtClean="0">
                <a:solidFill>
                  <a:srgbClr val="00B050"/>
                </a:solidFill>
              </a:rPr>
              <a:t>Lesnicko-typologické základy ochrany lesa</a:t>
            </a:r>
            <a:r>
              <a:rPr lang="cs-CZ" sz="2800" dirty="0" smtClean="0"/>
              <a:t>, Ochrana dřevinné vegetace, </a:t>
            </a:r>
            <a:r>
              <a:rPr lang="cs-CZ" sz="2800" dirty="0" smtClean="0">
                <a:solidFill>
                  <a:srgbClr val="00B050"/>
                </a:solidFill>
              </a:rPr>
              <a:t>Ochrana lesa, Péče o zdravotní stav dřevin rostoucích mimo les</a:t>
            </a:r>
            <a:r>
              <a:rPr lang="cs-CZ" sz="2800" dirty="0" smtClean="0"/>
              <a:t>, Posuzování a oceňování stromů, Škůdci dřevin, </a:t>
            </a:r>
            <a:r>
              <a:rPr lang="cs-CZ" sz="2800" dirty="0" smtClean="0">
                <a:solidFill>
                  <a:srgbClr val="FF0000"/>
                </a:solidFill>
              </a:rPr>
              <a:t>Základy ochrany lesa</a:t>
            </a:r>
            <a:r>
              <a:rPr lang="cs-CZ" sz="2800" dirty="0" smtClean="0"/>
              <a:t>)</a:t>
            </a:r>
          </a:p>
          <a:p>
            <a:r>
              <a:rPr lang="cs-CZ" sz="2800" u="sng" dirty="0" smtClean="0"/>
              <a:t>Ústav zakládání a pěstění lesů</a:t>
            </a:r>
            <a:r>
              <a:rPr lang="cs-CZ" sz="2800" dirty="0" smtClean="0"/>
              <a:t> (</a:t>
            </a:r>
            <a:r>
              <a:rPr lang="cs-CZ" sz="2800" dirty="0" smtClean="0">
                <a:solidFill>
                  <a:srgbClr val="00B050"/>
                </a:solidFill>
              </a:rPr>
              <a:t>Agrolesnictví, Pěstění lesů, Pěstování dřevinné vegetace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FF0000"/>
                </a:solidFill>
              </a:rPr>
              <a:t>Pěstování účelových lesů, Polyfunkční pěstění lesů</a:t>
            </a:r>
            <a:r>
              <a:rPr lang="cs-CZ" sz="2800" dirty="0" smtClean="0"/>
              <a:t>, Školkařství a zalesňování, </a:t>
            </a:r>
            <a:r>
              <a:rPr lang="cs-CZ" sz="2800" dirty="0" smtClean="0">
                <a:solidFill>
                  <a:srgbClr val="00B050"/>
                </a:solidFill>
              </a:rPr>
              <a:t>Zakládání dřevinné vegetace</a:t>
            </a:r>
            <a:r>
              <a:rPr lang="cs-CZ" sz="2800" dirty="0" smtClean="0"/>
              <a:t>, Zakládání lesa, Základy lesnictví)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0172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8200" y="365125"/>
            <a:ext cx="10515600" cy="817289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dirty="0" smtClean="0"/>
              <a:t>Zahradnická fakulta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38200" y="1182414"/>
            <a:ext cx="10515600" cy="4994549"/>
          </a:xfr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BAKALÁŘSKÝ STUDIJNÍ PROGRAM KRAJINÁŘSKÁ ARCHITEKTURA (</a:t>
            </a:r>
            <a:r>
              <a:rPr lang="cs-CZ" sz="2800" dirty="0" smtClean="0">
                <a:solidFill>
                  <a:srgbClr val="FF0000"/>
                </a:solidFill>
              </a:rPr>
              <a:t>Ekologie, Nauka o krajině</a:t>
            </a:r>
            <a:r>
              <a:rPr lang="cs-CZ" sz="2800" dirty="0" smtClean="0"/>
              <a:t>, Základy prostorové kompozice, Ateliér navrhování, Stavebnictví, </a:t>
            </a:r>
            <a:r>
              <a:rPr lang="cs-CZ" sz="2800" dirty="0" smtClean="0">
                <a:solidFill>
                  <a:srgbClr val="FF0000"/>
                </a:solidFill>
              </a:rPr>
              <a:t>Zakládání a údržba zeleně</a:t>
            </a:r>
            <a:r>
              <a:rPr lang="cs-CZ" sz="2800" dirty="0" smtClean="0"/>
              <a:t>, Dendrologie, </a:t>
            </a:r>
            <a:r>
              <a:rPr lang="cs-CZ" sz="2800" dirty="0" smtClean="0">
                <a:solidFill>
                  <a:srgbClr val="00B050"/>
                </a:solidFill>
              </a:rPr>
              <a:t>Krajinářská architektura, Projektová dokumentace staveb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FF0000"/>
                </a:solidFill>
              </a:rPr>
              <a:t>Krajinné plánování, Urbanismus, Územní plánování</a:t>
            </a:r>
            <a:r>
              <a:rPr lang="cs-CZ" sz="2800" dirty="0" smtClean="0"/>
              <a:t>, Systémy CAD, Úvod do GIS, </a:t>
            </a:r>
            <a:r>
              <a:rPr lang="cs-CZ" sz="2800" dirty="0" smtClean="0">
                <a:solidFill>
                  <a:srgbClr val="FF0000"/>
                </a:solidFill>
              </a:rPr>
              <a:t>Vědy o Zemi, Botanika, Fytocenologie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00B050"/>
                </a:solidFill>
              </a:rPr>
              <a:t>Geodézie</a:t>
            </a:r>
            <a:r>
              <a:rPr lang="cs-CZ" sz="2800" dirty="0" smtClean="0"/>
              <a:t> – viz LDF))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853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8200" y="365125"/>
            <a:ext cx="10515600" cy="990709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dirty="0" smtClean="0"/>
              <a:t>Zahradnická fakulta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38200" y="1355834"/>
            <a:ext cx="10515600" cy="4821129"/>
          </a:xfr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smtClean="0"/>
              <a:t>MAGISTERSKÝ STUDIJNÍ PROGRAM KRAJINÁŘSKÁ ARCHITEKTURA (</a:t>
            </a:r>
            <a:r>
              <a:rPr lang="cs-CZ" sz="2800" dirty="0" smtClean="0">
                <a:solidFill>
                  <a:srgbClr val="FF0000"/>
                </a:solidFill>
              </a:rPr>
              <a:t>Urbanismus II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00B050"/>
                </a:solidFill>
              </a:rPr>
              <a:t>Ateliéry navrhování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FF0000"/>
                </a:solidFill>
              </a:rPr>
              <a:t>Ateliér krajinného plánování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FF0000"/>
                </a:solidFill>
              </a:rPr>
              <a:t>Krajinná ekologie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FF0000"/>
                </a:solidFill>
              </a:rPr>
              <a:t>Krajinné plánování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00B050"/>
                </a:solidFill>
              </a:rPr>
              <a:t>Ateliér projektování, Aplikované rostlinné biotechnologie</a:t>
            </a:r>
            <a:r>
              <a:rPr lang="cs-CZ" sz="2800" dirty="0" smtClean="0"/>
              <a:t>, GIS a krajinné interpretace, </a:t>
            </a:r>
            <a:r>
              <a:rPr lang="cs-CZ" sz="2800" dirty="0" smtClean="0">
                <a:solidFill>
                  <a:srgbClr val="00B050"/>
                </a:solidFill>
              </a:rPr>
              <a:t>Rekultivace,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B050"/>
                </a:solidFill>
              </a:rPr>
              <a:t>Rozpočtování</a:t>
            </a:r>
            <a:r>
              <a:rPr lang="cs-CZ" sz="2800" dirty="0" smtClean="0"/>
              <a:t>, Seminář Ústavu biotechniky zeleně, Systémy GIS, </a:t>
            </a:r>
            <a:r>
              <a:rPr lang="cs-CZ" sz="2800" dirty="0" smtClean="0">
                <a:solidFill>
                  <a:srgbClr val="FF0000"/>
                </a:solidFill>
              </a:rPr>
              <a:t>Územní plánování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00B050"/>
                </a:solidFill>
              </a:rPr>
              <a:t>Biotechnika krajinné zeleně</a:t>
            </a:r>
            <a:r>
              <a:rPr lang="cs-CZ" sz="2800" dirty="0" smtClean="0"/>
              <a:t>, Extenzivní ovocnictví, </a:t>
            </a:r>
            <a:r>
              <a:rPr lang="cs-CZ" sz="2800" dirty="0" smtClean="0">
                <a:solidFill>
                  <a:srgbClr val="00B050"/>
                </a:solidFill>
              </a:rPr>
              <a:t>Lesnictví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FF0000"/>
                </a:solidFill>
              </a:rPr>
              <a:t>Péče o chráněná území přírody a krajiny</a:t>
            </a:r>
            <a:r>
              <a:rPr lang="cs-CZ" sz="2800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48365"/>
          </a:xfrm>
        </p:spPr>
        <p:txBody>
          <a:bodyPr/>
          <a:lstStyle/>
          <a:p>
            <a:r>
              <a:rPr lang="cs-CZ" dirty="0" smtClean="0"/>
              <a:t>Závěry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3490"/>
            <a:ext cx="10515600" cy="466347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Tematicky shodné předměty (dle názvu) na různých fakultách (ekologie, krajinné plánování, územní plánování, …)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Slabá mezifakultní spolupráce při výuce (každý na svém „písečku“)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Téma ÚSES různě prolíná mnoha předměty, ale nezdá se být v žádném dominantním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Základy pro vymezování ÚSES z pohledu biologických disciplín je na LDF, z pohledu územního a krajinného plánování více na ZF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Absolvent LDF, příp. AF bude spíše projektovat již konkrétní realizace, absolvent ZF bude více schopen pracovat koncepčně (vymezovat ÚSES).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86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93682"/>
            <a:ext cx="10515600" cy="57859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600" dirty="0" smtClean="0"/>
              <a:t>Česká komora architektů uděluje osobám podle odstavce 1 autorizaci pro obory</a:t>
            </a:r>
          </a:p>
          <a:p>
            <a:pPr marL="0" indent="0">
              <a:buNone/>
            </a:pPr>
            <a:r>
              <a:rPr lang="cs-CZ" sz="3600" i="1" dirty="0" smtClean="0"/>
              <a:t>a)</a:t>
            </a:r>
            <a:r>
              <a:rPr lang="cs-CZ" sz="3600" dirty="0" smtClean="0"/>
              <a:t> architektura,</a:t>
            </a:r>
          </a:p>
          <a:p>
            <a:pPr marL="0" indent="0">
              <a:buNone/>
            </a:pPr>
            <a:r>
              <a:rPr lang="cs-CZ" sz="3600" i="1" dirty="0" smtClean="0"/>
              <a:t>b)</a:t>
            </a:r>
            <a:r>
              <a:rPr lang="cs-CZ" sz="3600" dirty="0" smtClean="0"/>
              <a:t> územní plánování,</a:t>
            </a:r>
          </a:p>
          <a:p>
            <a:pPr marL="0" indent="0">
              <a:buNone/>
            </a:pPr>
            <a:r>
              <a:rPr lang="cs-CZ" sz="3600" i="1" dirty="0" smtClean="0"/>
              <a:t>c)</a:t>
            </a:r>
            <a:r>
              <a:rPr lang="cs-CZ" sz="3600" dirty="0" smtClean="0"/>
              <a:t> </a:t>
            </a:r>
            <a:r>
              <a:rPr lang="cs-CZ" sz="3600" b="1" dirty="0" smtClean="0"/>
              <a:t>krajinářská architektura</a:t>
            </a:r>
            <a:r>
              <a:rPr lang="cs-CZ" sz="3600" dirty="0" smtClean="0"/>
              <a:t>.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Osobám, které splňují podmínky pro autorizaci ve všech oborech </a:t>
            </a:r>
            <a:r>
              <a:rPr lang="cs-CZ" sz="3600" dirty="0" smtClean="0"/>
              <a:t>podle odstavce 2, udělí Česká komora architektů autorizaci se všeobecnou působností. Tato autorizace opravňuje k výkonu činností v oborech podle odstavce 2 písm. a) až c).</a:t>
            </a:r>
          </a:p>
          <a:p>
            <a:pPr marL="0" indent="0">
              <a:buNone/>
            </a:pPr>
            <a:r>
              <a:rPr lang="cs-CZ" sz="3600" dirty="0" smtClean="0"/>
              <a:t>Podrobnosti o rozsahu působnosti v jednotlivých oborech stanoví autorizační řád vydaný Komorou.</a:t>
            </a:r>
          </a:p>
        </p:txBody>
      </p:sp>
    </p:spTree>
    <p:extLst>
      <p:ext uri="{BB962C8B-B14F-4D97-AF65-F5344CB8AC3E}">
        <p14:creationId xmlns:p14="http://schemas.microsoft.com/office/powerpoint/2010/main" val="191435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838200" y="1150883"/>
            <a:ext cx="10515600" cy="5026080"/>
          </a:xfr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 smtClean="0"/>
              <a:t>Komora udělí na podkladě písemné žádosti autorizaci tomu, kdo</a:t>
            </a:r>
          </a:p>
          <a:p>
            <a:r>
              <a:rPr lang="cs-CZ" sz="3200" dirty="0" smtClean="0"/>
              <a:t>….</a:t>
            </a:r>
          </a:p>
          <a:p>
            <a:r>
              <a:rPr lang="cs-CZ" sz="3200" i="1" dirty="0" smtClean="0"/>
              <a:t>e)</a:t>
            </a:r>
            <a:r>
              <a:rPr lang="cs-CZ" sz="3200" dirty="0" smtClean="0"/>
              <a:t> získal požadované vzdělání,</a:t>
            </a:r>
          </a:p>
          <a:p>
            <a:r>
              <a:rPr lang="cs-CZ" sz="3200" i="1" dirty="0" smtClean="0"/>
              <a:t>f)</a:t>
            </a:r>
            <a:r>
              <a:rPr lang="cs-CZ" sz="3200" dirty="0" smtClean="0"/>
              <a:t> vykonal odbornou praxi v předepsané délce,</a:t>
            </a:r>
          </a:p>
          <a:p>
            <a:r>
              <a:rPr lang="cs-CZ" sz="3200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79262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99090"/>
            <a:ext cx="10515600" cy="58805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Vzděláním podle § 7 odst. 1 písm. e) se pro jednotlivé druhy autorizace rozumí:</a:t>
            </a:r>
          </a:p>
          <a:p>
            <a:pPr marL="0" indent="0">
              <a:buNone/>
            </a:pPr>
            <a:r>
              <a:rPr lang="cs-CZ" i="1" dirty="0" smtClean="0"/>
              <a:t>a)</a:t>
            </a:r>
            <a:r>
              <a:rPr lang="cs-CZ" dirty="0" smtClean="0"/>
              <a:t> pro autorizaci podle § 3 písm. a) vysokoškolské vzdělání</a:t>
            </a:r>
            <a:r>
              <a:rPr lang="cs-CZ" baseline="30000" dirty="0" smtClean="0">
                <a:hlinkClick r:id="rId2"/>
              </a:rPr>
              <a:t>3h</a:t>
            </a:r>
            <a:r>
              <a:rPr lang="cs-CZ" dirty="0" smtClean="0">
                <a:hlinkClick r:id="rId2"/>
              </a:rPr>
              <a:t>)</a:t>
            </a:r>
            <a:r>
              <a:rPr lang="cs-CZ" dirty="0" smtClean="0"/>
              <a:t> získané studiem v oblasti architektury v magisterském studijním programu; pro autorizaci pro obor uvedený v § 4 odst. 2 písm. a) musí vzdělání splňovat podmínky uvedené v bodech 1.2 a 1.3 přílohy,</a:t>
            </a:r>
          </a:p>
          <a:p>
            <a:pPr marL="0" indent="0">
              <a:buNone/>
            </a:pPr>
            <a:r>
              <a:rPr lang="cs-CZ" i="1" dirty="0" smtClean="0"/>
              <a:t>b)</a:t>
            </a:r>
            <a:r>
              <a:rPr lang="cs-CZ" dirty="0" smtClean="0"/>
              <a:t> pro autorizaci podle § 3 písm. b) vysokoškolské vzdělání</a:t>
            </a:r>
            <a:r>
              <a:rPr lang="cs-CZ" baseline="30000" dirty="0" smtClean="0">
                <a:hlinkClick r:id="rId2"/>
              </a:rPr>
              <a:t>3h</a:t>
            </a:r>
            <a:r>
              <a:rPr lang="cs-CZ" dirty="0" smtClean="0">
                <a:hlinkClick r:id="rId2"/>
              </a:rPr>
              <a:t>)</a:t>
            </a:r>
            <a:r>
              <a:rPr lang="cs-CZ" dirty="0" smtClean="0"/>
              <a:t> získané studiem ve studijním oboru v oblasti uvedené v § 5 odst. 3 nebo příbuzném studijním oboru v bakalářském studijním programu se standardní dobou studia nejméně čtyři roky nebo v magisterském studijním programu,</a:t>
            </a:r>
          </a:p>
          <a:p>
            <a:pPr marL="0" indent="0">
              <a:buNone/>
            </a:pPr>
            <a:r>
              <a:rPr lang="cs-CZ" i="1" dirty="0" smtClean="0">
                <a:solidFill>
                  <a:srgbClr val="FF0000"/>
                </a:solidFill>
              </a:rPr>
              <a:t>c)</a:t>
            </a:r>
            <a:r>
              <a:rPr lang="cs-CZ" dirty="0" smtClean="0">
                <a:solidFill>
                  <a:srgbClr val="FF0000"/>
                </a:solidFill>
              </a:rPr>
              <a:t> pro autorizaci podle § 3 písm. c) vysokoškolské vzdělání</a:t>
            </a:r>
            <a:r>
              <a:rPr lang="cs-CZ" baseline="30000" dirty="0" smtClean="0">
                <a:solidFill>
                  <a:srgbClr val="FF0000"/>
                </a:solidFill>
                <a:hlinkClick r:id="rId2"/>
              </a:rPr>
              <a:t>3h</a:t>
            </a:r>
            <a:r>
              <a:rPr lang="cs-CZ" dirty="0" smtClean="0">
                <a:solidFill>
                  <a:srgbClr val="FF0000"/>
                </a:solidFill>
                <a:hlinkClick r:id="rId2"/>
              </a:rPr>
              <a:t>)</a:t>
            </a:r>
            <a:r>
              <a:rPr lang="cs-CZ" dirty="0" smtClean="0">
                <a:solidFill>
                  <a:srgbClr val="FF0000"/>
                </a:solidFill>
              </a:rPr>
              <a:t> získané studiem ve studijním oboru v oblasti uvedené v § 5 odst. 3 nebo příbuzném studijním oboru, v bakalářském studijním programu nebo magisterském studijním programu, anebo střední či vyšší odborné vzdělání obdobného studijního směru</a:t>
            </a:r>
            <a:r>
              <a:rPr lang="cs-CZ" baseline="30000" dirty="0" smtClean="0">
                <a:solidFill>
                  <a:srgbClr val="FF0000"/>
                </a:solidFill>
                <a:hlinkClick r:id="rId3"/>
              </a:rPr>
              <a:t>3i</a:t>
            </a:r>
            <a:r>
              <a:rPr lang="cs-CZ" dirty="0" smtClean="0">
                <a:solidFill>
                  <a:srgbClr val="FF0000"/>
                </a:solidFill>
                <a:hlinkClick r:id="rId3"/>
              </a:rPr>
              <a:t>)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Komora může ve zdůvodněných případech uznat za vzdělání podle odstavce 2 též </a:t>
            </a:r>
            <a:r>
              <a:rPr lang="cs-CZ" dirty="0" smtClean="0">
                <a:solidFill>
                  <a:srgbClr val="FF0000"/>
                </a:solidFill>
              </a:rPr>
              <a:t>vzdělání příbuzného oboru nebo směru</a:t>
            </a:r>
            <a:r>
              <a:rPr lang="cs-CZ" dirty="0" smtClean="0"/>
              <a:t>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87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19807"/>
            <a:ext cx="10515600" cy="53571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Požadovaný obor vzdělání a druh školy</a:t>
            </a:r>
            <a:r>
              <a:rPr lang="cs-CZ" sz="3600" dirty="0" smtClean="0"/>
              <a:t>, obsah zkoušek odborné způsobilosti, obsah odborné praxe, formu osvědčení o autorizaci stanoví pro jednotlivé obory a specializace příslušná Komora.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3322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8731" y="1245476"/>
            <a:ext cx="11366938" cy="53287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§ </a:t>
            </a:r>
            <a:r>
              <a:rPr lang="cs-CZ" b="1" dirty="0" smtClean="0"/>
              <a:t>2: Druh</a:t>
            </a:r>
            <a:r>
              <a:rPr lang="cs-CZ" b="1" dirty="0"/>
              <a:t>, obory a specializace autorizace </a:t>
            </a:r>
            <a:r>
              <a:rPr lang="cs-CZ" b="1" dirty="0" smtClean="0"/>
              <a:t>a </a:t>
            </a:r>
            <a:r>
              <a:rPr lang="cs-CZ" b="1" dirty="0"/>
              <a:t>jejich označování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(1) Autorizace se v souladu s ustanovením § 4 zákona uděluje pro</a:t>
            </a:r>
          </a:p>
          <a:p>
            <a:pPr marL="0" indent="0">
              <a:buNone/>
            </a:pPr>
            <a:r>
              <a:rPr lang="cs-CZ" dirty="0"/>
              <a:t>a) druh autorizace „</a:t>
            </a:r>
            <a:r>
              <a:rPr lang="cs-CZ" b="1" dirty="0"/>
              <a:t>architekt</a:t>
            </a:r>
            <a:r>
              <a:rPr lang="cs-CZ" dirty="0"/>
              <a:t>“ (se všeobecnou působností) s číselným označením </a:t>
            </a:r>
            <a:r>
              <a:rPr lang="cs-CZ" b="1" dirty="0"/>
              <a:t>A.0</a:t>
            </a:r>
            <a:r>
              <a:rPr lang="cs-CZ" dirty="0"/>
              <a:t> a s oprávněním užívat zákonem chráněné označení (dále jen „chráněný titul“) „autorizovaný architekt“, popřípadě alternativně označení „autorizovaný architekt se všeobecnou působností“),</a:t>
            </a:r>
          </a:p>
          <a:p>
            <a:pPr marL="0" indent="0">
              <a:buNone/>
            </a:pPr>
            <a:r>
              <a:rPr lang="cs-CZ" dirty="0"/>
              <a:t>b) obory autorizace:</a:t>
            </a:r>
          </a:p>
          <a:p>
            <a:pPr marL="0" indent="0">
              <a:buNone/>
            </a:pPr>
            <a:r>
              <a:rPr lang="cs-CZ" dirty="0"/>
              <a:t>1</a:t>
            </a:r>
            <a:r>
              <a:rPr lang="cs-CZ" dirty="0" smtClean="0"/>
              <a:t>. architektura </a:t>
            </a:r>
            <a:r>
              <a:rPr lang="cs-CZ" dirty="0"/>
              <a:t>s číselným označením </a:t>
            </a:r>
            <a:r>
              <a:rPr lang="cs-CZ" b="1" dirty="0"/>
              <a:t>A.1</a:t>
            </a:r>
            <a:r>
              <a:rPr lang="cs-CZ" dirty="0"/>
              <a:t> a s oprávněním užívat chráněný titul „</a:t>
            </a:r>
            <a:r>
              <a:rPr lang="cs-CZ" b="1" dirty="0"/>
              <a:t>autorizovaný architekt</a:t>
            </a:r>
            <a:r>
              <a:rPr lang="cs-CZ" dirty="0"/>
              <a:t>“,</a:t>
            </a:r>
          </a:p>
          <a:p>
            <a:pPr marL="0" indent="0">
              <a:buNone/>
            </a:pPr>
            <a:r>
              <a:rPr lang="cs-CZ" dirty="0"/>
              <a:t>2</a:t>
            </a:r>
            <a:r>
              <a:rPr lang="cs-CZ" dirty="0" smtClean="0"/>
              <a:t>. územní </a:t>
            </a:r>
            <a:r>
              <a:rPr lang="cs-CZ" dirty="0"/>
              <a:t>plánování s číselným označením </a:t>
            </a:r>
            <a:r>
              <a:rPr lang="cs-CZ" b="1" dirty="0"/>
              <a:t>A.2</a:t>
            </a:r>
            <a:r>
              <a:rPr lang="cs-CZ" dirty="0"/>
              <a:t> a s oprávněním užívat chráněný titul „</a:t>
            </a:r>
            <a:r>
              <a:rPr lang="cs-CZ" b="1" dirty="0"/>
              <a:t>autorizovaný architekt – územní plánování</a:t>
            </a:r>
            <a:r>
              <a:rPr lang="cs-CZ" dirty="0"/>
              <a:t>“, popřípadě alternativně titul „</a:t>
            </a:r>
            <a:r>
              <a:rPr lang="cs-CZ" b="1" dirty="0"/>
              <a:t>autorizovaný urbanista</a:t>
            </a:r>
            <a:r>
              <a:rPr lang="cs-CZ" dirty="0"/>
              <a:t>“,</a:t>
            </a:r>
          </a:p>
          <a:p>
            <a:pPr marL="0" indent="0">
              <a:buNone/>
            </a:pPr>
            <a:r>
              <a:rPr lang="cs-CZ" dirty="0"/>
              <a:t>3</a:t>
            </a:r>
            <a:r>
              <a:rPr lang="cs-CZ" dirty="0" smtClean="0"/>
              <a:t>. krajinářská </a:t>
            </a:r>
            <a:r>
              <a:rPr lang="cs-CZ" dirty="0"/>
              <a:t>architektura s číselným označením </a:t>
            </a:r>
            <a:r>
              <a:rPr lang="cs-CZ" b="1" dirty="0"/>
              <a:t>A.3</a:t>
            </a:r>
            <a:r>
              <a:rPr lang="cs-CZ" dirty="0"/>
              <a:t> a s oprávněním užívat chráněný titul „</a:t>
            </a:r>
            <a:r>
              <a:rPr lang="cs-CZ" b="1" dirty="0"/>
              <a:t>autorizovaný architekt – krajinářská architektura</a:t>
            </a:r>
            <a:r>
              <a:rPr lang="cs-CZ" dirty="0"/>
              <a:t>“, popřípadě alternativně titul „</a:t>
            </a:r>
            <a:r>
              <a:rPr lang="cs-CZ" b="1" dirty="0"/>
              <a:t>autorizovaný krajinářský architekt</a:t>
            </a:r>
            <a:r>
              <a:rPr lang="cs-CZ" dirty="0"/>
              <a:t>“;</a:t>
            </a:r>
          </a:p>
          <a:p>
            <a:pPr marL="0" indent="0">
              <a:buNone/>
            </a:pPr>
            <a:r>
              <a:rPr lang="cs-CZ" dirty="0"/>
              <a:t>rozhodnutí podle písmene a) a b) bodu 2 a 3 musí žadatel o autorizaci učinit předběžně a pro celou dobu trvání autorizace, ledaže rozsah své autorizace rozšíří i na jiné obory.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38200" y="365125"/>
            <a:ext cx="10515600" cy="880351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smtClean="0"/>
              <a:t>Autorizační řád České komory architektů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46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8372"/>
            <a:ext cx="10515600" cy="5798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FF0000"/>
                </a:solidFill>
              </a:rPr>
              <a:t>Komora dále v souladu s ustanovením § 6 zákona uděluje autorizaci pro dílčí specializaci projektování územních systémů ekologické stability v rámci oboru krajinářská architektura, s číselným označením A3.1 a oprávněním užívat označení „autorizovaný projektant územních systémů ekologické stability“.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Autorizaci je možno udělit za podmínky splnění předepsaných požadavků současně i pro více oborů, popřípadě specializací. 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5830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19807"/>
            <a:ext cx="10515600" cy="53571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200" b="1" dirty="0"/>
              <a:t>Obecné náležitosti vzdělání pro účely autorizace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(1) Vzdělání je základním kvalifikačním předpokladem pro samostatný výkon povolání; </a:t>
            </a:r>
            <a:r>
              <a:rPr lang="cs-CZ" sz="3200" dirty="0" smtClean="0"/>
              <a:t>Autorizační </a:t>
            </a:r>
            <a:r>
              <a:rPr lang="cs-CZ" sz="3200" dirty="0"/>
              <a:t>rada (dále jen </a:t>
            </a:r>
            <a:r>
              <a:rPr lang="cs-CZ" sz="3200" dirty="0" smtClean="0"/>
              <a:t>„Rada</a:t>
            </a:r>
            <a:r>
              <a:rPr lang="cs-CZ" sz="3200" dirty="0"/>
              <a:t>“) proto sleduje trvale stav a vývoj vzdělávání v oborech, pro něž se uděluje autorizace, na školách toto vzdělání poskytujících a jeho soulad s požadavky na vzdělání stanovené zákonem a tímto řádem. Pro účely autorizace představenstvo Komory schvaluje a zveřejňuje </a:t>
            </a:r>
            <a:r>
              <a:rPr lang="cs-CZ" sz="3200" b="1" dirty="0"/>
              <a:t>seznam škol poskytujících uznané odborné vzdělání a vzdělání příbuzné</a:t>
            </a:r>
            <a:r>
              <a:rPr lang="cs-CZ" sz="3200" dirty="0"/>
              <a:t>. Při sestavování a schvalování seznamu škol Komora spolupracuje s Akreditační </a:t>
            </a:r>
            <a:r>
              <a:rPr lang="cs-CZ" sz="3200" dirty="0" smtClean="0"/>
              <a:t>komisí.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5110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NDELU">
  <a:themeElements>
    <a:clrScheme name="MENDELU">
      <a:dk1>
        <a:srgbClr val="000000"/>
      </a:dk1>
      <a:lt1>
        <a:srgbClr val="FFFFFF"/>
      </a:lt1>
      <a:dk2>
        <a:srgbClr val="78BE14"/>
      </a:dk2>
      <a:lt2>
        <a:srgbClr val="7F7F7F"/>
      </a:lt2>
      <a:accent1>
        <a:srgbClr val="CE9700"/>
      </a:accent1>
      <a:accent2>
        <a:srgbClr val="0A5028"/>
      </a:accent2>
      <a:accent3>
        <a:srgbClr val="8C0A00"/>
      </a:accent3>
      <a:accent4>
        <a:srgbClr val="0046A0"/>
      </a:accent4>
      <a:accent5>
        <a:srgbClr val="AA006E"/>
      </a:accent5>
      <a:accent6>
        <a:srgbClr val="00AAB4"/>
      </a:accent6>
      <a:hlink>
        <a:srgbClr val="7F7F7F"/>
      </a:hlink>
      <a:folHlink>
        <a:srgbClr val="BFBFBF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_prezentace_mendelu_new.pot [režim kompatibility]" id="{9714FAA7-54AA-4E70-BA0D-14E87B0E4261}" vid="{2C565471-4D54-4AF7-AAD7-839218479DA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sablona_prezentace_mendelu_new</Template>
  <TotalTime>47</TotalTime>
  <Words>2003</Words>
  <Application>Microsoft Office PowerPoint</Application>
  <PresentationFormat>Širokoúhlá obrazovka</PresentationFormat>
  <Paragraphs>109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Arial</vt:lpstr>
      <vt:lpstr>MENDELU</vt:lpstr>
      <vt:lpstr> Uznané vzdělání autorizace a výuka ÚSES na Mendelově univerzitě  ÚSES – zelená páteř krajiny 8. – 9. září 2021 Darek Lacina </vt:lpstr>
      <vt:lpstr>Zákon č. 360/1992 Sb., o výkonu povolání autorizovaných architektů a o výkonu povolání autorizovaných inženýrů a techniků činných ve výstavbě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</vt:lpstr>
      <vt:lpstr>Prezentace aplikace PowerPoint</vt:lpstr>
      <vt:lpstr>  </vt:lpstr>
      <vt:lpstr>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Závěry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Windows User</dc:creator>
  <cp:lastModifiedBy>Darek Lacina</cp:lastModifiedBy>
  <cp:revision>6</cp:revision>
  <dcterms:created xsi:type="dcterms:W3CDTF">2021-04-13T14:04:46Z</dcterms:created>
  <dcterms:modified xsi:type="dcterms:W3CDTF">2021-09-07T14:11:37Z</dcterms:modified>
</cp:coreProperties>
</file>