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1" r:id="rId6"/>
    <p:sldId id="259" r:id="rId7"/>
    <p:sldId id="260" r:id="rId8"/>
    <p:sldId id="264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3A9-A6DD-4852-A54E-20E87EF64589}" type="datetimeFigureOut">
              <a:rPr lang="cs-CZ" smtClean="0"/>
              <a:t>8.9.2021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10E6-A9B3-4E62-A54F-DACA959C00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1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3A9-A6DD-4852-A54E-20E87EF64589}" type="datetimeFigureOut">
              <a:rPr lang="cs-CZ" smtClean="0"/>
              <a:t>8.9.2021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10E6-A9B3-4E62-A54F-DACA959C00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9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3A9-A6DD-4852-A54E-20E87EF64589}" type="datetimeFigureOut">
              <a:rPr lang="cs-CZ" smtClean="0"/>
              <a:t>8.9.2021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10E6-A9B3-4E62-A54F-DACA959C00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67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3A9-A6DD-4852-A54E-20E87EF64589}" type="datetimeFigureOut">
              <a:rPr lang="cs-CZ" smtClean="0"/>
              <a:t>8.9.2021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10E6-A9B3-4E62-A54F-DACA959C00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00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3A9-A6DD-4852-A54E-20E87EF64589}" type="datetimeFigureOut">
              <a:rPr lang="cs-CZ" smtClean="0"/>
              <a:t>8.9.2021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10E6-A9B3-4E62-A54F-DACA959C00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8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3A9-A6DD-4852-A54E-20E87EF64589}" type="datetimeFigureOut">
              <a:rPr lang="cs-CZ" smtClean="0"/>
              <a:t>8.9.2021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10E6-A9B3-4E62-A54F-DACA959C00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94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3A9-A6DD-4852-A54E-20E87EF64589}" type="datetimeFigureOut">
              <a:rPr lang="cs-CZ" smtClean="0"/>
              <a:t>8.9.2021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10E6-A9B3-4E62-A54F-DACA959C00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073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3A9-A6DD-4852-A54E-20E87EF64589}" type="datetimeFigureOut">
              <a:rPr lang="cs-CZ" smtClean="0"/>
              <a:t>8.9.2021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10E6-A9B3-4E62-A54F-DACA959C00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24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3A9-A6DD-4852-A54E-20E87EF64589}" type="datetimeFigureOut">
              <a:rPr lang="cs-CZ" smtClean="0"/>
              <a:t>8.9.2021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10E6-A9B3-4E62-A54F-DACA959C00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26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3A9-A6DD-4852-A54E-20E87EF64589}" type="datetimeFigureOut">
              <a:rPr lang="cs-CZ" smtClean="0"/>
              <a:t>8.9.2021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10E6-A9B3-4E62-A54F-DACA959C00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954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3A9-A6DD-4852-A54E-20E87EF64589}" type="datetimeFigureOut">
              <a:rPr lang="cs-CZ" smtClean="0"/>
              <a:t>8.9.2021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10E6-A9B3-4E62-A54F-DACA959C00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14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773A9-A6DD-4852-A54E-20E87EF64589}" type="datetimeFigureOut">
              <a:rPr lang="cs-CZ" smtClean="0"/>
              <a:t>8.9.2021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310E6-A9B3-4E62-A54F-DACA959C00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5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darek.lacina@prokr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ÚSES – kam jsme došli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ÚSES – zelená páteř krajiny</a:t>
            </a:r>
          </a:p>
          <a:p>
            <a:r>
              <a:rPr lang="cs-CZ" dirty="0" smtClean="0"/>
              <a:t>8. – 9. září 2021</a:t>
            </a:r>
          </a:p>
          <a:p>
            <a:r>
              <a:rPr lang="cs-CZ" dirty="0" smtClean="0"/>
              <a:t>Darek Lacina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8598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nepodařilo nebo nedaří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Právní úprava </a:t>
            </a:r>
            <a:r>
              <a:rPr lang="cs-CZ" dirty="0"/>
              <a:t>týkající se ochrany a vytváření ÚSES </a:t>
            </a:r>
            <a:r>
              <a:rPr lang="cs-CZ" b="1" dirty="0" smtClean="0"/>
              <a:t>je zastaralá </a:t>
            </a:r>
            <a:r>
              <a:rPr lang="cs-CZ" dirty="0"/>
              <a:t>a neodpovídá významu a potenciálnímu přínosu tohoto nástroje pro českou krajinu </a:t>
            </a:r>
            <a:r>
              <a:rPr lang="cs-CZ" dirty="0" smtClean="0"/>
              <a:t>(především slabé </a:t>
            </a:r>
            <a:r>
              <a:rPr lang="cs-CZ" dirty="0"/>
              <a:t>právní nástroje pro vymáhání povinností při ochraně a vytváření ÚSES).</a:t>
            </a:r>
          </a:p>
        </p:txBody>
      </p:sp>
    </p:spTree>
    <p:extLst>
      <p:ext uri="{BB962C8B-B14F-4D97-AF65-F5344CB8AC3E}">
        <p14:creationId xmlns:p14="http://schemas.microsoft.com/office/powerpoint/2010/main" val="1597692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nepodařilo nebo nedaří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lvl="1" indent="-457200"/>
            <a:r>
              <a:rPr lang="cs-CZ" b="1" dirty="0"/>
              <a:t>Realizace </a:t>
            </a:r>
            <a:r>
              <a:rPr lang="cs-CZ" dirty="0"/>
              <a:t>skladebných částí ÚSES </a:t>
            </a:r>
            <a:r>
              <a:rPr lang="cs-CZ" b="1" dirty="0"/>
              <a:t>není</a:t>
            </a:r>
            <a:r>
              <a:rPr lang="cs-CZ" dirty="0"/>
              <a:t> na celostátní ani regionální úrovni </a:t>
            </a:r>
            <a:r>
              <a:rPr lang="cs-CZ" b="1" dirty="0" smtClean="0"/>
              <a:t>koordinována</a:t>
            </a:r>
          </a:p>
          <a:p>
            <a:pPr marL="857250" lvl="1" indent="-457200"/>
            <a:r>
              <a:rPr lang="cs-CZ" b="1" dirty="0" smtClean="0"/>
              <a:t>Chybí </a:t>
            </a:r>
            <a:r>
              <a:rPr lang="cs-CZ" b="1" dirty="0"/>
              <a:t>strategie postupu realizací </a:t>
            </a:r>
            <a:r>
              <a:rPr lang="cs-CZ" dirty="0"/>
              <a:t>jednotlivých skladebných částí ÚSES (např. s ohledem na míru jejich potřebnosti).</a:t>
            </a:r>
          </a:p>
        </p:txBody>
      </p:sp>
    </p:spTree>
    <p:extLst>
      <p:ext uri="{BB962C8B-B14F-4D97-AF65-F5344CB8AC3E}">
        <p14:creationId xmlns:p14="http://schemas.microsoft.com/office/powerpoint/2010/main" val="226049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nepodařilo nebo nedaří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Oponenti ÚSES </a:t>
            </a:r>
            <a:r>
              <a:rPr lang="cs-CZ" dirty="0"/>
              <a:t>často argumentují různými příklady špatné praxe, které však nejsou chybou koncepce, nýbrž selháním jedinců, kteří se na vymezování, projektování nebo realizaci ÚSES podílejí.</a:t>
            </a:r>
          </a:p>
        </p:txBody>
      </p:sp>
    </p:spTree>
    <p:extLst>
      <p:ext uri="{BB962C8B-B14F-4D97-AF65-F5344CB8AC3E}">
        <p14:creationId xmlns:p14="http://schemas.microsoft.com/office/powerpoint/2010/main" val="1730860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nepodařilo nebo nedaří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Autorizace</a:t>
            </a:r>
            <a:r>
              <a:rPr lang="cs-CZ" dirty="0"/>
              <a:t> opravňující k vymezování a projektování ÚSES udělovaná Českou komorou architektů umožňuje navrhovat ÚSES i osobám fakticky odborně nezpůsobilým, což se projevuje alarmující mírou nízké úrovně řady dokumentací ÚSES.</a:t>
            </a:r>
          </a:p>
        </p:txBody>
      </p:sp>
    </p:spTree>
    <p:extLst>
      <p:ext uri="{BB962C8B-B14F-4D97-AF65-F5344CB8AC3E}">
        <p14:creationId xmlns:p14="http://schemas.microsoft.com/office/powerpoint/2010/main" val="4159337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nepodařilo nebo nedaří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lvl="1" indent="-457200"/>
            <a:r>
              <a:rPr lang="cs-CZ" b="1" dirty="0" smtClean="0"/>
              <a:t>Chybí </a:t>
            </a:r>
            <a:r>
              <a:rPr lang="cs-CZ" b="1" dirty="0"/>
              <a:t>potřebná informační podpora </a:t>
            </a:r>
            <a:r>
              <a:rPr lang="cs-CZ" dirty="0"/>
              <a:t>vytváření, vymezování a hodnocení ÚSES, a to jak pro účely výkonu státní správy, tak pro projekční praxi</a:t>
            </a:r>
            <a:r>
              <a:rPr lang="cs-CZ" dirty="0" smtClean="0"/>
              <a:t>.</a:t>
            </a:r>
          </a:p>
          <a:p>
            <a:pPr marL="857250" lvl="1" indent="-457200"/>
            <a:r>
              <a:rPr lang="cs-CZ" b="1" dirty="0"/>
              <a:t>Chybí jednotný informační systém ÚSES </a:t>
            </a:r>
            <a:r>
              <a:rPr lang="cs-CZ" dirty="0"/>
              <a:t>realizovaný na bázi sdíleného objektově orientovaného GIS. </a:t>
            </a:r>
          </a:p>
        </p:txBody>
      </p:sp>
    </p:spTree>
    <p:extLst>
      <p:ext uri="{BB962C8B-B14F-4D97-AF65-F5344CB8AC3E}">
        <p14:creationId xmlns:p14="http://schemas.microsoft.com/office/powerpoint/2010/main" val="2098437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nepodařilo nebo nedaří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Neexistuje systematická osvěta a vzdělávání </a:t>
            </a:r>
            <a:r>
              <a:rPr lang="cs-CZ" dirty="0"/>
              <a:t>osob (odborné veřejnosti), které se vymezováním a realizací ÚSES profesně zabývají (odborně způsobilé osoby, osoby vykonávající státní správu v ochrany přírody a krajiny), nebo se s ním „setkávají“ v rámci své činnosti.</a:t>
            </a:r>
          </a:p>
        </p:txBody>
      </p:sp>
    </p:spTree>
    <p:extLst>
      <p:ext uri="{BB962C8B-B14F-4D97-AF65-F5344CB8AC3E}">
        <p14:creationId xmlns:p14="http://schemas.microsoft.com/office/powerpoint/2010/main" val="3108994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nepodařilo nebo nedaří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57250" lvl="1" indent="-457200"/>
            <a:r>
              <a:rPr lang="cs-CZ" b="1" dirty="0"/>
              <a:t>Chybí systematický výzkum </a:t>
            </a:r>
            <a:r>
              <a:rPr lang="cs-CZ" dirty="0"/>
              <a:t>sledující fungování ÚSES, jehož výsledky by bylo možno využít pro zpřesnění metodiky vymezování a realizace ÚSES a hodnocení jeho funkčnosti</a:t>
            </a:r>
            <a:r>
              <a:rPr lang="cs-CZ" dirty="0" smtClean="0"/>
              <a:t>.</a:t>
            </a:r>
          </a:p>
          <a:p>
            <a:pPr marL="857250" lvl="1" indent="-457200"/>
            <a:r>
              <a:rPr lang="cs-CZ" dirty="0" smtClean="0"/>
              <a:t>Ve </a:t>
            </a:r>
            <a:r>
              <a:rPr lang="cs-CZ" b="1" dirty="0" smtClean="0"/>
              <a:t>Standardech AOPK</a:t>
            </a:r>
            <a:r>
              <a:rPr lang="cs-CZ" dirty="0" smtClean="0"/>
              <a:t> v řadě C (</a:t>
            </a:r>
            <a:r>
              <a:rPr lang="cs-CZ" i="1" dirty="0" smtClean="0"/>
              <a:t>ÚSES a krajinotvorné prvky</a:t>
            </a:r>
            <a:r>
              <a:rPr lang="cs-CZ" dirty="0" smtClean="0"/>
              <a:t>) dosud nejsou zpracovány či zveřejněny nejdůležitější Standardy (</a:t>
            </a:r>
            <a:r>
              <a:rPr lang="cs-CZ" i="1" dirty="0" smtClean="0"/>
              <a:t>Hodnocení funkčnosti, Vytváření ÚSES – plány a projekty, Realizace biocenter a biokoridorů, Vytváření krajinotvorných a interakčních prvků, Péče o skladebné části ÚSES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687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nepodařilo nebo nedaří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Metodicky dosud nebylo dostatečně propracováno </a:t>
            </a:r>
            <a:r>
              <a:rPr lang="cs-CZ" b="1" dirty="0"/>
              <a:t>vymezení antropogenně podmíněného ÚSES</a:t>
            </a:r>
            <a:r>
              <a:rPr lang="cs-CZ" dirty="0"/>
              <a:t>, tj. těch větví a skladebných částí ÚSES, které by měly zajistit ochranu a tvorbu přírodě blízkých ekosystémů vzniklých a podmíněných lidskou činností (typicky např. lučních </a:t>
            </a:r>
            <a:r>
              <a:rPr lang="cs-CZ" dirty="0" smtClean="0"/>
              <a:t>ekosystémů).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008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nepodařilo nebo nedaří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Chybí </a:t>
            </a:r>
            <a:r>
              <a:rPr lang="cs-CZ" b="1" dirty="0"/>
              <a:t>průběžný odborný mezioborový dialog </a:t>
            </a:r>
            <a:r>
              <a:rPr lang="cs-CZ" dirty="0"/>
              <a:t>o způsobech zajištění a udržení ekologické stability krajiny prostřednictvím ÚSES zejména se zemědělským a lesnickým </a:t>
            </a:r>
            <a:r>
              <a:rPr lang="cs-CZ" dirty="0" smtClean="0"/>
              <a:t>oborem.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1078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Dost práce je za námi, ale stále hodně je ještě před námi.</a:t>
            </a:r>
            <a:endParaRPr lang="cs-CZ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345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ÚSES funguje/žije</a:t>
            </a:r>
          </a:p>
          <a:p>
            <a:pPr marL="0" indent="0" algn="ctr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X</a:t>
            </a:r>
          </a:p>
          <a:p>
            <a:pPr marL="0" indent="0" algn="ctr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ÚSES nefunguje/je přežitek/nesmysl</a:t>
            </a:r>
            <a:endParaRPr lang="cs-CZ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765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4800" b="1" dirty="0" smtClean="0"/>
              <a:t>Děkuji za pozornost.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Ing. Darek Lacina</a:t>
            </a:r>
          </a:p>
          <a:p>
            <a:pPr marL="0" indent="0" algn="ctr">
              <a:buNone/>
            </a:pPr>
            <a:r>
              <a:rPr lang="cs-CZ" dirty="0" smtClean="0">
                <a:hlinkClick r:id="rId2"/>
              </a:rPr>
              <a:t>darek.lacina@prokr.cz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+420 775 321 968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29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ÚSES:</a:t>
            </a:r>
          </a:p>
          <a:p>
            <a:pPr marL="857250" lvl="1" indent="-457200"/>
            <a:r>
              <a:rPr lang="cs-CZ" dirty="0" smtClean="0"/>
              <a:t>Je jedinečný nástroj OPK</a:t>
            </a:r>
          </a:p>
          <a:p>
            <a:pPr marL="857250" lvl="1" indent="-457200"/>
            <a:r>
              <a:rPr lang="cs-CZ" dirty="0" smtClean="0"/>
              <a:t>Je prostorově strategický a systémový nástroj</a:t>
            </a:r>
          </a:p>
          <a:p>
            <a:pPr marL="857250" lvl="1" indent="-457200"/>
            <a:r>
              <a:rPr lang="cs-CZ" dirty="0" smtClean="0"/>
              <a:t>Má funkci koncepční a rozvojovou</a:t>
            </a:r>
          </a:p>
          <a:p>
            <a:pPr marL="857250" lvl="1" indent="-457200"/>
            <a:r>
              <a:rPr lang="cs-CZ" dirty="0" smtClean="0"/>
              <a:t>Může chránit vybrané existující ekologicky cenné plochy</a:t>
            </a:r>
          </a:p>
          <a:p>
            <a:pPr marL="857250" lvl="1" indent="-457200"/>
            <a:r>
              <a:rPr lang="cs-CZ" dirty="0" smtClean="0"/>
              <a:t>Často plní i další funkce (protierozní, zadržování vody v krajině, úprava lokálního klimatu, zvyšování estetiky krajiny, 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2474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podařilo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Má oporu v legislativě</a:t>
            </a:r>
          </a:p>
          <a:p>
            <a:pPr marL="857250" lvl="1" indent="-457200"/>
            <a:r>
              <a:rPr lang="cs-CZ" dirty="0" smtClean="0"/>
              <a:t>Ochrana přírody a krajiny</a:t>
            </a:r>
          </a:p>
          <a:p>
            <a:pPr marL="857250" lvl="1" indent="-457200"/>
            <a:r>
              <a:rPr lang="cs-CZ" dirty="0" smtClean="0"/>
              <a:t>Územní plánování a stavební řád</a:t>
            </a:r>
          </a:p>
          <a:p>
            <a:pPr marL="857250" lvl="1" indent="-457200"/>
            <a:r>
              <a:rPr lang="cs-CZ" dirty="0" smtClean="0"/>
              <a:t>Pozemkové úpravy</a:t>
            </a:r>
          </a:p>
          <a:p>
            <a:pPr marL="857250" lvl="1" indent="-457200"/>
            <a:r>
              <a:rPr lang="cs-CZ" dirty="0" smtClean="0"/>
              <a:t>…….</a:t>
            </a:r>
          </a:p>
          <a:p>
            <a:pPr marL="857250" lvl="1" indent="-457200"/>
            <a:endParaRPr lang="cs-CZ" dirty="0" smtClean="0"/>
          </a:p>
          <a:p>
            <a:pPr marL="857250" lvl="1" indent="-4572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22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podařilo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Stal se nedílnou a vyžadovanou součástí různých dokumentací</a:t>
            </a:r>
          </a:p>
          <a:p>
            <a:pPr marL="857250" lvl="1" indent="-457200"/>
            <a:r>
              <a:rPr lang="cs-CZ" dirty="0" smtClean="0"/>
              <a:t>Plány ÚSES jako odborný dokument OPK</a:t>
            </a:r>
          </a:p>
          <a:p>
            <a:pPr marL="857250" lvl="1" indent="-457200"/>
            <a:r>
              <a:rPr lang="cs-CZ" dirty="0" smtClean="0"/>
              <a:t>Zásady územního rozvoje</a:t>
            </a:r>
          </a:p>
          <a:p>
            <a:pPr marL="857250" lvl="1" indent="-457200"/>
            <a:r>
              <a:rPr lang="cs-CZ" dirty="0" smtClean="0"/>
              <a:t>Územní plány</a:t>
            </a:r>
          </a:p>
          <a:p>
            <a:pPr marL="857250" lvl="1" indent="-457200"/>
            <a:r>
              <a:rPr lang="cs-CZ" dirty="0" smtClean="0"/>
              <a:t>Pozemkové úpravy</a:t>
            </a:r>
          </a:p>
          <a:p>
            <a:pPr marL="857250" lvl="1" indent="-457200"/>
            <a:r>
              <a:rPr lang="cs-CZ" dirty="0" smtClean="0"/>
              <a:t>Oblastní plány rozvoje lesů a lesní hospodářské plány</a:t>
            </a:r>
          </a:p>
          <a:p>
            <a:pPr marL="857250" lvl="1" indent="-457200"/>
            <a:r>
              <a:rPr lang="cs-CZ" i="1" dirty="0" smtClean="0"/>
              <a:t>plány oblastí povodí</a:t>
            </a:r>
          </a:p>
          <a:p>
            <a:pPr marL="857250" lvl="1" indent="-457200"/>
            <a:r>
              <a:rPr lang="cs-CZ" i="1" dirty="0" smtClean="0"/>
              <a:t>…..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91608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podařilo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Dostal se do povědomí:</a:t>
            </a:r>
          </a:p>
          <a:p>
            <a:pPr marL="857250" lvl="1" indent="-457200"/>
            <a:r>
              <a:rPr lang="cs-CZ" dirty="0" smtClean="0"/>
              <a:t>Politiků</a:t>
            </a:r>
          </a:p>
          <a:p>
            <a:pPr marL="857250" lvl="1" indent="-457200"/>
            <a:r>
              <a:rPr lang="cs-CZ" dirty="0" smtClean="0"/>
              <a:t>Primátorů, starostů, zastupitelů</a:t>
            </a:r>
          </a:p>
          <a:p>
            <a:pPr marL="857250" lvl="1" indent="-457200"/>
            <a:r>
              <a:rPr lang="cs-CZ" dirty="0" smtClean="0"/>
              <a:t>Zemědělců, lesníků, vodohospodářů</a:t>
            </a:r>
          </a:p>
          <a:p>
            <a:pPr marL="857250" lvl="1" indent="-457200"/>
            <a:r>
              <a:rPr lang="cs-CZ" dirty="0" smtClean="0"/>
              <a:t>Odborné i laické veřejnosti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8286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podařilo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Především vymezování, ale i projektování je vázáno na odbornou autorizaci.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508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podařilo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Pro vymezování ÚSES byla vytvořena jednotná metodika.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721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podařilo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Jeho tvorba je finančně podporována dotacemi (především z OPŽP)</a:t>
            </a:r>
          </a:p>
          <a:p>
            <a:pPr marL="857250" lvl="1" indent="-457200"/>
            <a:r>
              <a:rPr lang="cs-CZ" dirty="0" smtClean="0"/>
              <a:t>Vymezování plánů ÚSES na úrovni ORP</a:t>
            </a:r>
          </a:p>
          <a:p>
            <a:pPr marL="857250" lvl="1" indent="-457200"/>
            <a:r>
              <a:rPr lang="cs-CZ" dirty="0" smtClean="0"/>
              <a:t>Realizace jednotlivých skladebných částí v terénu (nezůstává jen na papíře)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1875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C1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572</Words>
  <Application>Microsoft Office PowerPoint</Application>
  <PresentationFormat>Předvádění na obrazovce (4:3)</PresentationFormat>
  <Paragraphs>69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ÚSES – kam jsme došli</vt:lpstr>
      <vt:lpstr>Prezentace aplikace PowerPoint</vt:lpstr>
      <vt:lpstr>Prezentace aplikace PowerPoint</vt:lpstr>
      <vt:lpstr>Co se podařilo</vt:lpstr>
      <vt:lpstr>Co se podařilo</vt:lpstr>
      <vt:lpstr>Co se podařilo</vt:lpstr>
      <vt:lpstr>Co se podařilo</vt:lpstr>
      <vt:lpstr>Co se podařilo</vt:lpstr>
      <vt:lpstr>Co se podařilo</vt:lpstr>
      <vt:lpstr>Co se nepodařilo nebo nedaří</vt:lpstr>
      <vt:lpstr>Co se nepodařilo nebo nedaří</vt:lpstr>
      <vt:lpstr>Co se nepodařilo nebo nedaří</vt:lpstr>
      <vt:lpstr>Co se nepodařilo nebo nedaří</vt:lpstr>
      <vt:lpstr>Co se nepodařilo nebo nedaří</vt:lpstr>
      <vt:lpstr>Co se nepodařilo nebo nedaří</vt:lpstr>
      <vt:lpstr>Co se nepodařilo nebo nedaří</vt:lpstr>
      <vt:lpstr>Co se nepodařilo nebo nedaří</vt:lpstr>
      <vt:lpstr>Co se nepodařilo nebo nedaří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Darek Lacina</dc:creator>
  <cp:lastModifiedBy>Darek Lacina</cp:lastModifiedBy>
  <cp:revision>14</cp:revision>
  <dcterms:created xsi:type="dcterms:W3CDTF">2021-08-23T12:27:02Z</dcterms:created>
  <dcterms:modified xsi:type="dcterms:W3CDTF">2021-09-08T04:58:24Z</dcterms:modified>
</cp:coreProperties>
</file>