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336" r:id="rId4"/>
    <p:sldId id="337" r:id="rId5"/>
    <p:sldId id="338" r:id="rId6"/>
    <p:sldId id="339" r:id="rId7"/>
    <p:sldId id="340" r:id="rId8"/>
    <p:sldId id="341" r:id="rId9"/>
    <p:sldId id="335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FF0066"/>
    <a:srgbClr val="007CC3"/>
    <a:srgbClr val="FFFCF4"/>
    <a:srgbClr val="FFF9E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05" autoAdjust="0"/>
    <p:restoredTop sz="97475" autoAdjust="0"/>
  </p:normalViewPr>
  <p:slideViewPr>
    <p:cSldViewPr>
      <p:cViewPr>
        <p:scale>
          <a:sx n="100" d="100"/>
          <a:sy n="100" d="100"/>
        </p:scale>
        <p:origin x="-1050" y="-330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4" d="100"/>
          <a:sy n="104" d="100"/>
        </p:scale>
        <p:origin x="-3462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750D0B9-991D-484C-9167-3EE9E813735A}" type="datetimeFigureOut">
              <a:rPr lang="cs-CZ"/>
              <a:pPr>
                <a:defRPr/>
              </a:pPr>
              <a:t>07.09.2021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A3557EE-B33E-4DDA-8510-A4C9F236D7E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43C59E5-760E-40D8-8E3B-F83CCDE082F2}" type="slidenum">
              <a:rPr lang="cs-CZ" smtClean="0"/>
              <a:pPr/>
              <a:t>1</a:t>
            </a:fld>
            <a:endParaRPr lang="cs-CZ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DDF2E8-C8BF-480C-80AB-E4A07D2B8E6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607C49-27E3-4AAA-9E71-B98419E7083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4BB25-7555-409D-970C-2602E96953A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0B0AC-4903-4E50-A478-C78DA08B061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4DA3C-7004-48B2-BB26-4AFB32BDF15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AEB181-6A0B-4E2F-8A2F-49BDD8B06CA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F5422-E2FC-4A76-8916-488E8B70B50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C53FB3-027D-4689-8FE0-129F1F29285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FFD98-BACA-42C0-8502-1C8633D6CF5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F4D64-CC8B-4E5D-9E94-65B1F9EBD07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5F6E6-2799-4C99-8C65-7C8457FECCE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D3EB0EE-7638-47A3-A1F9-97331146EB0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9.bin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4.bin"/><Relationship Id="rId5" Type="http://schemas.openxmlformats.org/officeDocument/2006/relationships/oleObject" Target="../embeddings/oleObject33.bin"/><Relationship Id="rId4" Type="http://schemas.openxmlformats.org/officeDocument/2006/relationships/oleObject" Target="../embeddings/oleObject3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9.bin"/><Relationship Id="rId5" Type="http://schemas.openxmlformats.org/officeDocument/2006/relationships/oleObject" Target="../embeddings/oleObject38.bin"/><Relationship Id="rId4" Type="http://schemas.openxmlformats.org/officeDocument/2006/relationships/oleObject" Target="../embeddings/oleObject3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4.bin"/><Relationship Id="rId5" Type="http://schemas.openxmlformats.org/officeDocument/2006/relationships/oleObject" Target="../embeddings/oleObject43.bin"/><Relationship Id="rId4" Type="http://schemas.openxmlformats.org/officeDocument/2006/relationships/oleObject" Target="../embeddings/oleObject4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7286625" y="5867400"/>
          <a:ext cx="1857375" cy="128588"/>
        </p:xfrm>
        <a:graphic>
          <a:graphicData uri="http://schemas.openxmlformats.org/presentationml/2006/ole">
            <p:oleObj spid="_x0000_s1026" name="CorelDRAW" r:id="rId4" imgW="1857600" imgH="127800" progId="">
              <p:embed/>
            </p:oleObj>
          </a:graphicData>
        </a:graphic>
      </p:graphicFrame>
      <p:sp>
        <p:nvSpPr>
          <p:cNvPr id="1031" name="Text Box 15"/>
          <p:cNvSpPr txBox="1">
            <a:spLocks noChangeArrowheads="1"/>
          </p:cNvSpPr>
          <p:nvPr/>
        </p:nvSpPr>
        <p:spPr bwMode="auto">
          <a:xfrm>
            <a:off x="395288" y="4292600"/>
            <a:ext cx="8367712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400" i="1" dirty="0">
                <a:latin typeface="Arial" charset="0"/>
                <a:cs typeface="Arial" charset="0"/>
              </a:rPr>
              <a:t>RNDr. </a:t>
            </a:r>
            <a:r>
              <a:rPr lang="cs-CZ" sz="1400" i="1" dirty="0" smtClean="0">
                <a:latin typeface="Arial" charset="0"/>
                <a:cs typeface="Arial" charset="0"/>
              </a:rPr>
              <a:t>Josef Glos</a:t>
            </a:r>
            <a:endParaRPr lang="cs-CZ" sz="1400" i="1" dirty="0">
              <a:latin typeface="Arial" charset="0"/>
              <a:cs typeface="Arial" charset="0"/>
            </a:endParaRPr>
          </a:p>
          <a:p>
            <a:pPr algn="ctr"/>
            <a:r>
              <a:rPr lang="cs-CZ" sz="1400" i="1" dirty="0">
                <a:latin typeface="Arial" charset="0"/>
                <a:cs typeface="Arial" charset="0"/>
              </a:rPr>
              <a:t>AGERIS s. r. o.</a:t>
            </a:r>
          </a:p>
          <a:p>
            <a:pPr algn="ctr"/>
            <a:r>
              <a:rPr lang="cs-CZ" sz="1400" i="1" dirty="0">
                <a:latin typeface="Arial" charset="0"/>
                <a:cs typeface="Arial" charset="0"/>
              </a:rPr>
              <a:t>Jeřábkova 5, 602 00 Brno</a:t>
            </a:r>
          </a:p>
          <a:p>
            <a:pPr algn="ctr"/>
            <a:r>
              <a:rPr lang="cs-CZ" sz="1400" i="1" dirty="0">
                <a:latin typeface="Arial" charset="0"/>
                <a:cs typeface="Arial" charset="0"/>
              </a:rPr>
              <a:t> E-mail: </a:t>
            </a:r>
            <a:r>
              <a:rPr lang="cs-CZ" sz="1400" i="1" dirty="0" err="1" smtClean="0">
                <a:latin typeface="Arial" charset="0"/>
                <a:cs typeface="Arial" charset="0"/>
              </a:rPr>
              <a:t>josef.glos</a:t>
            </a:r>
            <a:r>
              <a:rPr lang="cs-CZ" sz="1400" i="1" dirty="0" smtClean="0">
                <a:latin typeface="Arial" charset="0"/>
                <a:cs typeface="Arial" charset="0"/>
              </a:rPr>
              <a:t>@</a:t>
            </a:r>
            <a:r>
              <a:rPr lang="cs-CZ" sz="1400" i="1" dirty="0" err="1" smtClean="0">
                <a:latin typeface="Arial" charset="0"/>
                <a:cs typeface="Arial" charset="0"/>
              </a:rPr>
              <a:t>ageris.cz</a:t>
            </a:r>
            <a:endParaRPr lang="cs-CZ" sz="1400" i="1" dirty="0">
              <a:latin typeface="Arial" charset="0"/>
              <a:cs typeface="Arial" charset="0"/>
            </a:endParaRPr>
          </a:p>
        </p:txBody>
      </p:sp>
      <p:graphicFrame>
        <p:nvGraphicFramePr>
          <p:cNvPr id="2067" name="Object 19"/>
          <p:cNvGraphicFramePr>
            <a:graphicFrameLocks noChangeAspect="1"/>
          </p:cNvGraphicFramePr>
          <p:nvPr/>
        </p:nvGraphicFramePr>
        <p:xfrm>
          <a:off x="0" y="1268413"/>
          <a:ext cx="9144000" cy="120650"/>
        </p:xfrm>
        <a:graphic>
          <a:graphicData uri="http://schemas.openxmlformats.org/presentationml/2006/ole">
            <p:oleObj spid="_x0000_s1027" name="CorelDRAW" r:id="rId5" imgW="7770960" imgH="127800" progId="">
              <p:embed/>
            </p:oleObj>
          </a:graphicData>
        </a:graphic>
      </p:graphicFrame>
      <p:graphicFrame>
        <p:nvGraphicFramePr>
          <p:cNvPr id="2068" name="Object 20"/>
          <p:cNvGraphicFramePr>
            <a:graphicFrameLocks noChangeAspect="1"/>
          </p:cNvGraphicFramePr>
          <p:nvPr/>
        </p:nvGraphicFramePr>
        <p:xfrm>
          <a:off x="439738" y="4419600"/>
          <a:ext cx="322262" cy="1885950"/>
        </p:xfrm>
        <a:graphic>
          <a:graphicData uri="http://schemas.openxmlformats.org/presentationml/2006/ole">
            <p:oleObj spid="_x0000_s1028" name="CorelDRAW" r:id="rId6" imgW="361800" imgH="2113920" progId="">
              <p:embed/>
            </p:oleObj>
          </a:graphicData>
        </a:graphic>
      </p:graphicFrame>
      <p:graphicFrame>
        <p:nvGraphicFramePr>
          <p:cNvPr id="2069" name="Object 21"/>
          <p:cNvGraphicFramePr>
            <a:graphicFrameLocks noChangeAspect="1"/>
          </p:cNvGraphicFramePr>
          <p:nvPr/>
        </p:nvGraphicFramePr>
        <p:xfrm>
          <a:off x="0" y="5749925"/>
          <a:ext cx="1828800" cy="290513"/>
        </p:xfrm>
        <a:graphic>
          <a:graphicData uri="http://schemas.openxmlformats.org/presentationml/2006/ole">
            <p:oleObj spid="_x0000_s1029" name="CorelDRAW" r:id="rId7" imgW="1938240" imgH="461160" progId="">
              <p:embed/>
            </p:oleObj>
          </a:graphicData>
        </a:graphic>
      </p:graphicFrame>
      <p:sp>
        <p:nvSpPr>
          <p:cNvPr id="1032" name="Obdélník 11"/>
          <p:cNvSpPr>
            <a:spLocks noChangeArrowheads="1"/>
          </p:cNvSpPr>
          <p:nvPr/>
        </p:nvSpPr>
        <p:spPr bwMode="auto">
          <a:xfrm>
            <a:off x="357188" y="1928813"/>
            <a:ext cx="84963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4000" b="1" dirty="0" smtClean="0">
                <a:latin typeface="Arial" charset="0"/>
                <a:cs typeface="Arial" charset="0"/>
              </a:rPr>
              <a:t>ÚSES – čeho chceme dosáhnout</a:t>
            </a:r>
            <a:endParaRPr lang="cs-CZ" sz="4000" dirty="0">
              <a:latin typeface="Arial" charset="0"/>
              <a:cs typeface="Arial" charset="0"/>
            </a:endParaRPr>
          </a:p>
        </p:txBody>
      </p:sp>
      <p:sp>
        <p:nvSpPr>
          <p:cNvPr id="1033" name="Text Box 7"/>
          <p:cNvSpPr txBox="1">
            <a:spLocks noChangeArrowheads="1"/>
          </p:cNvSpPr>
          <p:nvPr/>
        </p:nvSpPr>
        <p:spPr bwMode="auto">
          <a:xfrm>
            <a:off x="107950" y="6453188"/>
            <a:ext cx="89281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200" b="1" dirty="0">
                <a:latin typeface="Arial" charset="0"/>
                <a:cs typeface="Arial" charset="0"/>
              </a:rPr>
              <a:t>ÚSES – zelená páteř krajiny, Brno, MENDELU, </a:t>
            </a:r>
            <a:r>
              <a:rPr lang="cs-CZ" sz="1200" b="1" dirty="0" smtClean="0">
                <a:latin typeface="Arial" charset="0"/>
                <a:cs typeface="Arial" charset="0"/>
              </a:rPr>
              <a:t>8. </a:t>
            </a:r>
            <a:r>
              <a:rPr lang="cs-CZ" sz="1200" b="1" dirty="0">
                <a:latin typeface="Arial" charset="0"/>
                <a:cs typeface="Arial" charset="0"/>
              </a:rPr>
              <a:t>9. </a:t>
            </a:r>
            <a:r>
              <a:rPr lang="cs-CZ" sz="1200" b="1" dirty="0" smtClean="0">
                <a:latin typeface="Arial" charset="0"/>
                <a:cs typeface="Arial" charset="0"/>
              </a:rPr>
              <a:t>2021</a:t>
            </a:r>
            <a:endParaRPr lang="cs-CZ" sz="1200" b="1" dirty="0" smtClean="0">
              <a:latin typeface="Arial" charset="0"/>
              <a:cs typeface="Arial" charset="0"/>
            </a:endParaRPr>
          </a:p>
          <a:p>
            <a:pPr algn="ctr">
              <a:spcBef>
                <a:spcPct val="50000"/>
              </a:spcBef>
            </a:pPr>
            <a:endParaRPr lang="cs-CZ" sz="3200" b="1" dirty="0">
              <a:latin typeface="Arial" charset="0"/>
              <a:cs typeface="Arial" charset="0"/>
            </a:endParaRPr>
          </a:p>
        </p:txBody>
      </p:sp>
      <p:graphicFrame>
        <p:nvGraphicFramePr>
          <p:cNvPr id="2072" name="Object 24"/>
          <p:cNvGraphicFramePr>
            <a:graphicFrameLocks noChangeAspect="1"/>
          </p:cNvGraphicFramePr>
          <p:nvPr/>
        </p:nvGraphicFramePr>
        <p:xfrm>
          <a:off x="214313" y="282575"/>
          <a:ext cx="1008062" cy="360363"/>
        </p:xfrm>
        <a:graphic>
          <a:graphicData uri="http://schemas.openxmlformats.org/presentationml/2006/ole">
            <p:oleObj spid="_x0000_s1030" name="CorelPhotoPaint.Image.9" r:id="rId8" imgW="3847619" imgH="1371429" progId="">
              <p:embed/>
            </p:oleObj>
          </a:graphicData>
        </a:graphic>
      </p:graphicFrame>
    </p:spTree>
  </p:cSld>
  <p:clrMapOvr>
    <a:masterClrMapping/>
  </p:clrMapOvr>
  <p:transition advTm="1539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7286625" y="5867400"/>
          <a:ext cx="1857375" cy="128588"/>
        </p:xfrm>
        <a:graphic>
          <a:graphicData uri="http://schemas.openxmlformats.org/presentationml/2006/ole">
            <p:oleObj spid="_x0000_s2050" name="CorelDRAW" r:id="rId3" imgW="1857600" imgH="127800" progId="">
              <p:embed/>
            </p:oleObj>
          </a:graphicData>
        </a:graphic>
      </p:graphicFrame>
      <p:graphicFrame>
        <p:nvGraphicFramePr>
          <p:cNvPr id="2067" name="Object 19"/>
          <p:cNvGraphicFramePr>
            <a:graphicFrameLocks noChangeAspect="1"/>
          </p:cNvGraphicFramePr>
          <p:nvPr/>
        </p:nvGraphicFramePr>
        <p:xfrm>
          <a:off x="0" y="1268413"/>
          <a:ext cx="9144000" cy="120650"/>
        </p:xfrm>
        <a:graphic>
          <a:graphicData uri="http://schemas.openxmlformats.org/presentationml/2006/ole">
            <p:oleObj spid="_x0000_s2051" name="CorelDRAW" r:id="rId4" imgW="7770960" imgH="127800" progId="">
              <p:embed/>
            </p:oleObj>
          </a:graphicData>
        </a:graphic>
      </p:graphicFrame>
      <p:graphicFrame>
        <p:nvGraphicFramePr>
          <p:cNvPr id="2068" name="Object 20"/>
          <p:cNvGraphicFramePr>
            <a:graphicFrameLocks noChangeAspect="1"/>
          </p:cNvGraphicFramePr>
          <p:nvPr/>
        </p:nvGraphicFramePr>
        <p:xfrm>
          <a:off x="439738" y="4419600"/>
          <a:ext cx="322262" cy="1885950"/>
        </p:xfrm>
        <a:graphic>
          <a:graphicData uri="http://schemas.openxmlformats.org/presentationml/2006/ole">
            <p:oleObj spid="_x0000_s2052" name="CorelDRAW" r:id="rId5" imgW="361800" imgH="2113920" progId="">
              <p:embed/>
            </p:oleObj>
          </a:graphicData>
        </a:graphic>
      </p:graphicFrame>
      <p:graphicFrame>
        <p:nvGraphicFramePr>
          <p:cNvPr id="2069" name="Object 21"/>
          <p:cNvGraphicFramePr>
            <a:graphicFrameLocks noChangeAspect="1"/>
          </p:cNvGraphicFramePr>
          <p:nvPr/>
        </p:nvGraphicFramePr>
        <p:xfrm>
          <a:off x="0" y="5749925"/>
          <a:ext cx="1828800" cy="290513"/>
        </p:xfrm>
        <a:graphic>
          <a:graphicData uri="http://schemas.openxmlformats.org/presentationml/2006/ole">
            <p:oleObj spid="_x0000_s2053" name="CorelDRAW" r:id="rId6" imgW="1938240" imgH="461160" progId="">
              <p:embed/>
            </p:oleObj>
          </a:graphicData>
        </a:graphic>
      </p:graphicFrame>
      <p:sp>
        <p:nvSpPr>
          <p:cNvPr id="2055" name="Text Box 23"/>
          <p:cNvSpPr txBox="1">
            <a:spLocks noChangeArrowheads="1"/>
          </p:cNvSpPr>
          <p:nvPr/>
        </p:nvSpPr>
        <p:spPr bwMode="auto">
          <a:xfrm>
            <a:off x="250825" y="836613"/>
            <a:ext cx="87137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dirty="0" smtClean="0">
                <a:latin typeface="Arial" charset="0"/>
                <a:cs typeface="Arial" charset="0"/>
              </a:rPr>
              <a:t>ÚSES – čeho chceme dosáhnout</a:t>
            </a:r>
            <a:endParaRPr lang="cs-CZ" dirty="0">
              <a:latin typeface="Arial" charset="0"/>
              <a:cs typeface="Arial" charset="0"/>
            </a:endParaRPr>
          </a:p>
        </p:txBody>
      </p:sp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107950" y="6453188"/>
            <a:ext cx="89281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200" b="1" dirty="0" smtClean="0">
                <a:latin typeface="Arial" charset="0"/>
                <a:cs typeface="Arial" charset="0"/>
              </a:rPr>
              <a:t>ÚSES – zelená páteř krajiny, Brno, MENDELU, 8. 9. 2021</a:t>
            </a:r>
          </a:p>
        </p:txBody>
      </p:sp>
      <p:graphicFrame>
        <p:nvGraphicFramePr>
          <p:cNvPr id="2072" name="Object 24"/>
          <p:cNvGraphicFramePr>
            <a:graphicFrameLocks noChangeAspect="1"/>
          </p:cNvGraphicFramePr>
          <p:nvPr/>
        </p:nvGraphicFramePr>
        <p:xfrm>
          <a:off x="323850" y="260350"/>
          <a:ext cx="1008063" cy="360363"/>
        </p:xfrm>
        <a:graphic>
          <a:graphicData uri="http://schemas.openxmlformats.org/presentationml/2006/ole">
            <p:oleObj spid="_x0000_s2054" name="CorelPhotoPaint.Image.9" r:id="rId7" imgW="3847619" imgH="1371429" progId="">
              <p:embed/>
            </p:oleObj>
          </a:graphicData>
        </a:graphic>
      </p:graphicFrame>
      <p:sp>
        <p:nvSpPr>
          <p:cNvPr id="2056" name="Text Box 15"/>
          <p:cNvSpPr txBox="1">
            <a:spLocks noChangeArrowheads="1"/>
          </p:cNvSpPr>
          <p:nvPr/>
        </p:nvSpPr>
        <p:spPr bwMode="auto">
          <a:xfrm>
            <a:off x="395536" y="2204864"/>
            <a:ext cx="849694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cs-CZ" sz="1600" dirty="0" smtClean="0">
                <a:latin typeface="Arial" pitchFamily="34" charset="0"/>
                <a:cs typeface="Arial" pitchFamily="34" charset="0"/>
              </a:rPr>
              <a:t>významného zvýšení ekologické stability krajiny, zajištění funkční spojitosti ekosystémů a podpory biodiverzity vytvářením funkčně provázané sítě biocenter, biokoridorů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a interakčních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prvků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ÚSES</a:t>
            </a:r>
          </a:p>
          <a:p>
            <a:pPr marL="342900" lvl="0" indent="-342900">
              <a:buFont typeface="+mj-lt"/>
              <a:buAutoNum type="arabicPeriod"/>
            </a:pP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cs-CZ" sz="1600" dirty="0" smtClean="0">
                <a:latin typeface="Arial" pitchFamily="34" charset="0"/>
                <a:cs typeface="Arial" pitchFamily="34" charset="0"/>
              </a:rPr>
              <a:t>metodicky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, organizačně a odborně zajištěného kontinuálního procesu vymezování, hodnocení a realizace ÚSES </a:t>
            </a:r>
            <a:endParaRPr lang="cs-CZ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7286625" y="5867400"/>
          <a:ext cx="1857375" cy="128588"/>
        </p:xfrm>
        <a:graphic>
          <a:graphicData uri="http://schemas.openxmlformats.org/presentationml/2006/ole">
            <p:oleObj spid="_x0000_s147458" name="CorelDRAW" r:id="rId3" imgW="1857600" imgH="127800" progId="">
              <p:embed/>
            </p:oleObj>
          </a:graphicData>
        </a:graphic>
      </p:graphicFrame>
      <p:graphicFrame>
        <p:nvGraphicFramePr>
          <p:cNvPr id="2067" name="Object 19"/>
          <p:cNvGraphicFramePr>
            <a:graphicFrameLocks noChangeAspect="1"/>
          </p:cNvGraphicFramePr>
          <p:nvPr/>
        </p:nvGraphicFramePr>
        <p:xfrm>
          <a:off x="0" y="1268413"/>
          <a:ext cx="9144000" cy="120650"/>
        </p:xfrm>
        <a:graphic>
          <a:graphicData uri="http://schemas.openxmlformats.org/presentationml/2006/ole">
            <p:oleObj spid="_x0000_s147459" name="CorelDRAW" r:id="rId4" imgW="7770960" imgH="127800" progId="">
              <p:embed/>
            </p:oleObj>
          </a:graphicData>
        </a:graphic>
      </p:graphicFrame>
      <p:graphicFrame>
        <p:nvGraphicFramePr>
          <p:cNvPr id="2068" name="Object 20"/>
          <p:cNvGraphicFramePr>
            <a:graphicFrameLocks noChangeAspect="1"/>
          </p:cNvGraphicFramePr>
          <p:nvPr/>
        </p:nvGraphicFramePr>
        <p:xfrm>
          <a:off x="439738" y="4419600"/>
          <a:ext cx="322262" cy="1885950"/>
        </p:xfrm>
        <a:graphic>
          <a:graphicData uri="http://schemas.openxmlformats.org/presentationml/2006/ole">
            <p:oleObj spid="_x0000_s147460" name="CorelDRAW" r:id="rId5" imgW="361800" imgH="2113920" progId="">
              <p:embed/>
            </p:oleObj>
          </a:graphicData>
        </a:graphic>
      </p:graphicFrame>
      <p:graphicFrame>
        <p:nvGraphicFramePr>
          <p:cNvPr id="2069" name="Object 21"/>
          <p:cNvGraphicFramePr>
            <a:graphicFrameLocks noChangeAspect="1"/>
          </p:cNvGraphicFramePr>
          <p:nvPr/>
        </p:nvGraphicFramePr>
        <p:xfrm>
          <a:off x="0" y="5749925"/>
          <a:ext cx="1828800" cy="290513"/>
        </p:xfrm>
        <a:graphic>
          <a:graphicData uri="http://schemas.openxmlformats.org/presentationml/2006/ole">
            <p:oleObj spid="_x0000_s147461" name="CorelDRAW" r:id="rId6" imgW="1938240" imgH="461160" progId="">
              <p:embed/>
            </p:oleObj>
          </a:graphicData>
        </a:graphic>
      </p:graphicFrame>
      <p:sp>
        <p:nvSpPr>
          <p:cNvPr id="2055" name="Text Box 23"/>
          <p:cNvSpPr txBox="1">
            <a:spLocks noChangeArrowheads="1"/>
          </p:cNvSpPr>
          <p:nvPr/>
        </p:nvSpPr>
        <p:spPr bwMode="auto">
          <a:xfrm>
            <a:off x="250825" y="836613"/>
            <a:ext cx="87137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dirty="0" smtClean="0">
                <a:latin typeface="Arial" charset="0"/>
                <a:cs typeface="Arial" charset="0"/>
              </a:rPr>
              <a:t>Co je potřeba udělat</a:t>
            </a:r>
          </a:p>
        </p:txBody>
      </p:sp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107950" y="6453188"/>
            <a:ext cx="89281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200" b="1" dirty="0" smtClean="0">
                <a:latin typeface="Arial" charset="0"/>
                <a:cs typeface="Arial" charset="0"/>
              </a:rPr>
              <a:t>ÚSES – zelená páteř krajiny, Brno, MENDELU, 8. 9. 2021</a:t>
            </a:r>
          </a:p>
        </p:txBody>
      </p:sp>
      <p:graphicFrame>
        <p:nvGraphicFramePr>
          <p:cNvPr id="2072" name="Object 24"/>
          <p:cNvGraphicFramePr>
            <a:graphicFrameLocks noChangeAspect="1"/>
          </p:cNvGraphicFramePr>
          <p:nvPr/>
        </p:nvGraphicFramePr>
        <p:xfrm>
          <a:off x="323850" y="260350"/>
          <a:ext cx="1008063" cy="360363"/>
        </p:xfrm>
        <a:graphic>
          <a:graphicData uri="http://schemas.openxmlformats.org/presentationml/2006/ole">
            <p:oleObj spid="_x0000_s147462" name="CorelPhotoPaint.Image.9" r:id="rId7" imgW="3847619" imgH="1371429" progId="">
              <p:embed/>
            </p:oleObj>
          </a:graphicData>
        </a:graphic>
      </p:graphicFrame>
      <p:sp>
        <p:nvSpPr>
          <p:cNvPr id="2056" name="Text Box 15"/>
          <p:cNvSpPr txBox="1">
            <a:spLocks noChangeArrowheads="1"/>
          </p:cNvSpPr>
          <p:nvPr/>
        </p:nvSpPr>
        <p:spPr bwMode="auto">
          <a:xfrm>
            <a:off x="395536" y="1556792"/>
            <a:ext cx="8496944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1600" b="1" dirty="0" smtClean="0">
                <a:latin typeface="Arial" pitchFamily="34" charset="0"/>
                <a:cs typeface="Arial" pitchFamily="34" charset="0"/>
              </a:rPr>
              <a:t>PRÁVNÍ ÚPRAVA, ORGANIZAČNÍ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PODPORA</a:t>
            </a:r>
          </a:p>
          <a:p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1400" dirty="0" smtClean="0">
                <a:latin typeface="Arial" pitchFamily="34" charset="0"/>
                <a:cs typeface="Arial" pitchFamily="34" charset="0"/>
              </a:rPr>
              <a:t>Revidovat právní úpravu vymezování, hodnocení a realizace ÚSES (na úrovni zákona č.  114/1992 Sb., o ochraně přírody a krajiny, vyhlášky č. 395/1992 Sb. a zejména ve vztahu k zákonu č. 183/2006 Sb., o 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územním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 plánování a stavebním řádu a zákonu č. 139/2002 Sb., o pozemkových úpravách) -  identifikovat problémy a navrhnout změny </a:t>
            </a:r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1400" dirty="0" smtClean="0">
                <a:latin typeface="Arial" pitchFamily="34" charset="0"/>
                <a:cs typeface="Arial" pitchFamily="34" charset="0"/>
              </a:rPr>
              <a:t>Podrobně a jednoznačně specifikovat role jednotlivých subjektů v procesu vymezování, hodnocení a realizace ÚSES a následně tyto role legislativně, metodicky a organizačně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zajistit</a:t>
            </a:r>
          </a:p>
          <a:p>
            <a:pPr lvl="0"/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1400" dirty="0" smtClean="0">
                <a:latin typeface="Arial" pitchFamily="34" charset="0"/>
                <a:cs typeface="Arial" pitchFamily="34" charset="0"/>
              </a:rPr>
              <a:t>Zajistit „konzultační místo“ pro problematiku ÚSES pro odbornou i laickou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veřejnost</a:t>
            </a:r>
          </a:p>
          <a:p>
            <a:pPr lvl="0"/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1400" dirty="0" smtClean="0">
                <a:latin typeface="Arial" pitchFamily="34" charset="0"/>
                <a:cs typeface="Arial" pitchFamily="34" charset="0"/>
              </a:rPr>
              <a:t>Zajistit potřebné kapacity</a:t>
            </a: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kontinuálního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procesu </a:t>
            </a: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vymezování, hodnocení a realizace ÚSES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 na národní úrovni (pro potřeby legislativy, informační podpory, výkon státní správy, metodiky atd. = co má být na národní úrovni řešeno ve vztahu k ÚSES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);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analyzovat stávající kapacity (získat objektivní podklad pro argumentaci a rozhodování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lvl="0"/>
            <a:r>
              <a:rPr lang="cs-CZ" sz="1400" dirty="0" smtClean="0">
                <a:latin typeface="Arial" pitchFamily="34" charset="0"/>
                <a:cs typeface="Arial" pitchFamily="34" charset="0"/>
              </a:rPr>
              <a:t>  </a:t>
            </a:r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1400" dirty="0" smtClean="0">
                <a:latin typeface="Arial" pitchFamily="34" charset="0"/>
                <a:cs typeface="Arial" pitchFamily="34" charset="0"/>
              </a:rPr>
              <a:t>Podporovat koordinaci vymezování ÚSES s jinými </a:t>
            </a: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krajinotvornými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 opatřeními přírodě blízkého charakteru - revitalizace, protierozní opatření</a:t>
            </a:r>
            <a:endParaRPr lang="cs-CZ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7286625" y="5867400"/>
          <a:ext cx="1857375" cy="128588"/>
        </p:xfrm>
        <a:graphic>
          <a:graphicData uri="http://schemas.openxmlformats.org/presentationml/2006/ole">
            <p:oleObj spid="_x0000_s148482" name="CorelDRAW" r:id="rId3" imgW="1857600" imgH="127800" progId="">
              <p:embed/>
            </p:oleObj>
          </a:graphicData>
        </a:graphic>
      </p:graphicFrame>
      <p:graphicFrame>
        <p:nvGraphicFramePr>
          <p:cNvPr id="2067" name="Object 19"/>
          <p:cNvGraphicFramePr>
            <a:graphicFrameLocks noChangeAspect="1"/>
          </p:cNvGraphicFramePr>
          <p:nvPr/>
        </p:nvGraphicFramePr>
        <p:xfrm>
          <a:off x="0" y="1268413"/>
          <a:ext cx="9144000" cy="120650"/>
        </p:xfrm>
        <a:graphic>
          <a:graphicData uri="http://schemas.openxmlformats.org/presentationml/2006/ole">
            <p:oleObj spid="_x0000_s148483" name="CorelDRAW" r:id="rId4" imgW="7770960" imgH="127800" progId="">
              <p:embed/>
            </p:oleObj>
          </a:graphicData>
        </a:graphic>
      </p:graphicFrame>
      <p:graphicFrame>
        <p:nvGraphicFramePr>
          <p:cNvPr id="2068" name="Object 20"/>
          <p:cNvGraphicFramePr>
            <a:graphicFrameLocks noChangeAspect="1"/>
          </p:cNvGraphicFramePr>
          <p:nvPr/>
        </p:nvGraphicFramePr>
        <p:xfrm>
          <a:off x="439738" y="4419600"/>
          <a:ext cx="322262" cy="1885950"/>
        </p:xfrm>
        <a:graphic>
          <a:graphicData uri="http://schemas.openxmlformats.org/presentationml/2006/ole">
            <p:oleObj spid="_x0000_s148484" name="CorelDRAW" r:id="rId5" imgW="361800" imgH="2113920" progId="">
              <p:embed/>
            </p:oleObj>
          </a:graphicData>
        </a:graphic>
      </p:graphicFrame>
      <p:graphicFrame>
        <p:nvGraphicFramePr>
          <p:cNvPr id="2069" name="Object 21"/>
          <p:cNvGraphicFramePr>
            <a:graphicFrameLocks noChangeAspect="1"/>
          </p:cNvGraphicFramePr>
          <p:nvPr/>
        </p:nvGraphicFramePr>
        <p:xfrm>
          <a:off x="0" y="5749925"/>
          <a:ext cx="1828800" cy="290513"/>
        </p:xfrm>
        <a:graphic>
          <a:graphicData uri="http://schemas.openxmlformats.org/presentationml/2006/ole">
            <p:oleObj spid="_x0000_s148485" name="CorelDRAW" r:id="rId6" imgW="1938240" imgH="461160" progId="">
              <p:embed/>
            </p:oleObj>
          </a:graphicData>
        </a:graphic>
      </p:graphicFrame>
      <p:sp>
        <p:nvSpPr>
          <p:cNvPr id="2055" name="Text Box 23"/>
          <p:cNvSpPr txBox="1">
            <a:spLocks noChangeArrowheads="1"/>
          </p:cNvSpPr>
          <p:nvPr/>
        </p:nvSpPr>
        <p:spPr bwMode="auto">
          <a:xfrm>
            <a:off x="250825" y="836613"/>
            <a:ext cx="87137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dirty="0" smtClean="0">
                <a:latin typeface="Arial" charset="0"/>
                <a:cs typeface="Arial" charset="0"/>
              </a:rPr>
              <a:t>Co je potřeba udělat</a:t>
            </a:r>
          </a:p>
        </p:txBody>
      </p:sp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107950" y="6453188"/>
            <a:ext cx="89281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200" b="1" dirty="0" smtClean="0">
                <a:latin typeface="Arial" charset="0"/>
                <a:cs typeface="Arial" charset="0"/>
              </a:rPr>
              <a:t>ÚSES – zelená páteř krajiny, Brno, MENDELU, 8. 9. 2021</a:t>
            </a:r>
          </a:p>
        </p:txBody>
      </p:sp>
      <p:graphicFrame>
        <p:nvGraphicFramePr>
          <p:cNvPr id="2072" name="Object 24"/>
          <p:cNvGraphicFramePr>
            <a:graphicFrameLocks noChangeAspect="1"/>
          </p:cNvGraphicFramePr>
          <p:nvPr/>
        </p:nvGraphicFramePr>
        <p:xfrm>
          <a:off x="323850" y="260350"/>
          <a:ext cx="1008063" cy="360363"/>
        </p:xfrm>
        <a:graphic>
          <a:graphicData uri="http://schemas.openxmlformats.org/presentationml/2006/ole">
            <p:oleObj spid="_x0000_s148486" name="CorelPhotoPaint.Image.9" r:id="rId7" imgW="3847619" imgH="1371429" progId="">
              <p:embed/>
            </p:oleObj>
          </a:graphicData>
        </a:graphic>
      </p:graphicFrame>
      <p:sp>
        <p:nvSpPr>
          <p:cNvPr id="2056" name="Text Box 15"/>
          <p:cNvSpPr txBox="1">
            <a:spLocks noChangeArrowheads="1"/>
          </p:cNvSpPr>
          <p:nvPr/>
        </p:nvSpPr>
        <p:spPr bwMode="auto">
          <a:xfrm>
            <a:off x="395536" y="1556792"/>
            <a:ext cx="8496944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1600" b="1" dirty="0" smtClean="0">
                <a:latin typeface="Arial" pitchFamily="34" charset="0"/>
                <a:cs typeface="Arial" pitchFamily="34" charset="0"/>
              </a:rPr>
              <a:t>METODICKÁ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PODPORA</a:t>
            </a:r>
          </a:p>
          <a:p>
            <a:r>
              <a:rPr lang="cs-CZ" sz="1600" b="1" dirty="0" smtClean="0">
                <a:latin typeface="Arial" pitchFamily="34" charset="0"/>
                <a:cs typeface="Arial" pitchFamily="34" charset="0"/>
              </a:rPr>
              <a:t> </a:t>
            </a: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1400" dirty="0" smtClean="0">
                <a:latin typeface="Arial" pitchFamily="34" charset="0"/>
                <a:cs typeface="Arial" pitchFamily="34" charset="0"/>
              </a:rPr>
              <a:t>Podporovat zadávání zpracování a aktualizace plánů </a:t>
            </a: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nadmístního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 a místního ÚSES na území celé ČR formou metodicky sjednocenou revizí současných vymezení, a to zejména s ohledem na aktuální podobu Metodiky vymezování ÚSES </a:t>
            </a:r>
          </a:p>
          <a:p>
            <a:pPr lvl="0"/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1400" dirty="0" smtClean="0">
                <a:latin typeface="Arial" pitchFamily="34" charset="0"/>
                <a:cs typeface="Arial" pitchFamily="34" charset="0"/>
              </a:rPr>
              <a:t>Zajistit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, aby se plány ÚSES nestaly zastarávajícími dokumentacemi, ale aby byly jako oborový dokument ochrany přírody a krajiny průběžně aktualizovány (ve vztahu k vývoji krajiny a jejímu využití) a současně poskytovány v souladu se stavebním zákonem do ÚAP obcí a krajů</a:t>
            </a:r>
          </a:p>
          <a:p>
            <a:pPr lvl="0"/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1400" dirty="0" smtClean="0">
                <a:latin typeface="Arial" pitchFamily="34" charset="0"/>
                <a:cs typeface="Arial" pitchFamily="34" charset="0"/>
              </a:rPr>
              <a:t>Podpořit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procesy vymezování, realizace a hodnocení ÚSES vybudováním a následným využíváním </a:t>
            </a: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informačního systému ÚSES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 (dále IS ÚSES)</a:t>
            </a:r>
          </a:p>
          <a:p>
            <a:pPr lvl="0"/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1400" dirty="0" smtClean="0">
                <a:latin typeface="Arial" pitchFamily="34" charset="0"/>
                <a:cs typeface="Arial" pitchFamily="34" charset="0"/>
              </a:rPr>
              <a:t>Využívat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IS ÚSES pro sdílení jak platného vymezení ÚSES z územně plánovacích dokumentací, tak koncepčního vymezení z Plánů ÚSES či ÚAP</a:t>
            </a:r>
          </a:p>
          <a:p>
            <a:pPr lvl="0"/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1400" dirty="0" smtClean="0">
                <a:latin typeface="Arial" pitchFamily="34" charset="0"/>
                <a:cs typeface="Arial" pitchFamily="34" charset="0"/>
              </a:rPr>
              <a:t>Prověřit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, nakolik by bylo třeba jasněji definovat (eventuálně začlenit do legislativy) další odborné pojmy, které souvisejí s ÚSES (například podpůrné pásmo biokoridoru)</a:t>
            </a:r>
            <a:endParaRPr lang="cs-CZ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7286625" y="5867400"/>
          <a:ext cx="1857375" cy="128588"/>
        </p:xfrm>
        <a:graphic>
          <a:graphicData uri="http://schemas.openxmlformats.org/presentationml/2006/ole">
            <p:oleObj spid="_x0000_s149506" name="CorelDRAW" r:id="rId3" imgW="1857600" imgH="127800" progId="">
              <p:embed/>
            </p:oleObj>
          </a:graphicData>
        </a:graphic>
      </p:graphicFrame>
      <p:graphicFrame>
        <p:nvGraphicFramePr>
          <p:cNvPr id="2067" name="Object 19"/>
          <p:cNvGraphicFramePr>
            <a:graphicFrameLocks noChangeAspect="1"/>
          </p:cNvGraphicFramePr>
          <p:nvPr/>
        </p:nvGraphicFramePr>
        <p:xfrm>
          <a:off x="0" y="1268413"/>
          <a:ext cx="9144000" cy="120650"/>
        </p:xfrm>
        <a:graphic>
          <a:graphicData uri="http://schemas.openxmlformats.org/presentationml/2006/ole">
            <p:oleObj spid="_x0000_s149507" name="CorelDRAW" r:id="rId4" imgW="7770960" imgH="127800" progId="">
              <p:embed/>
            </p:oleObj>
          </a:graphicData>
        </a:graphic>
      </p:graphicFrame>
      <p:graphicFrame>
        <p:nvGraphicFramePr>
          <p:cNvPr id="2068" name="Object 20"/>
          <p:cNvGraphicFramePr>
            <a:graphicFrameLocks noChangeAspect="1"/>
          </p:cNvGraphicFramePr>
          <p:nvPr/>
        </p:nvGraphicFramePr>
        <p:xfrm>
          <a:off x="439738" y="4419600"/>
          <a:ext cx="322262" cy="1885950"/>
        </p:xfrm>
        <a:graphic>
          <a:graphicData uri="http://schemas.openxmlformats.org/presentationml/2006/ole">
            <p:oleObj spid="_x0000_s149508" name="CorelDRAW" r:id="rId5" imgW="361800" imgH="2113920" progId="">
              <p:embed/>
            </p:oleObj>
          </a:graphicData>
        </a:graphic>
      </p:graphicFrame>
      <p:graphicFrame>
        <p:nvGraphicFramePr>
          <p:cNvPr id="2069" name="Object 21"/>
          <p:cNvGraphicFramePr>
            <a:graphicFrameLocks noChangeAspect="1"/>
          </p:cNvGraphicFramePr>
          <p:nvPr/>
        </p:nvGraphicFramePr>
        <p:xfrm>
          <a:off x="0" y="5749925"/>
          <a:ext cx="1828800" cy="290513"/>
        </p:xfrm>
        <a:graphic>
          <a:graphicData uri="http://schemas.openxmlformats.org/presentationml/2006/ole">
            <p:oleObj spid="_x0000_s149509" name="CorelDRAW" r:id="rId6" imgW="1938240" imgH="461160" progId="">
              <p:embed/>
            </p:oleObj>
          </a:graphicData>
        </a:graphic>
      </p:graphicFrame>
      <p:sp>
        <p:nvSpPr>
          <p:cNvPr id="2055" name="Text Box 23"/>
          <p:cNvSpPr txBox="1">
            <a:spLocks noChangeArrowheads="1"/>
          </p:cNvSpPr>
          <p:nvPr/>
        </p:nvSpPr>
        <p:spPr bwMode="auto">
          <a:xfrm>
            <a:off x="250825" y="836613"/>
            <a:ext cx="87137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dirty="0" smtClean="0">
                <a:latin typeface="Arial" charset="0"/>
                <a:cs typeface="Arial" charset="0"/>
              </a:rPr>
              <a:t>Co je potřeba udělat</a:t>
            </a:r>
          </a:p>
        </p:txBody>
      </p:sp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107950" y="6453188"/>
            <a:ext cx="89281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200" b="1" dirty="0" smtClean="0">
                <a:latin typeface="Arial" charset="0"/>
                <a:cs typeface="Arial" charset="0"/>
              </a:rPr>
              <a:t>ÚSES – zelená páteř krajiny, Brno, MENDELU, 8. 9. 2021</a:t>
            </a:r>
          </a:p>
        </p:txBody>
      </p:sp>
      <p:graphicFrame>
        <p:nvGraphicFramePr>
          <p:cNvPr id="2072" name="Object 24"/>
          <p:cNvGraphicFramePr>
            <a:graphicFrameLocks noChangeAspect="1"/>
          </p:cNvGraphicFramePr>
          <p:nvPr/>
        </p:nvGraphicFramePr>
        <p:xfrm>
          <a:off x="323850" y="260350"/>
          <a:ext cx="1008063" cy="360363"/>
        </p:xfrm>
        <a:graphic>
          <a:graphicData uri="http://schemas.openxmlformats.org/presentationml/2006/ole">
            <p:oleObj spid="_x0000_s149510" name="CorelPhotoPaint.Image.9" r:id="rId7" imgW="3847619" imgH="1371429" progId="">
              <p:embed/>
            </p:oleObj>
          </a:graphicData>
        </a:graphic>
      </p:graphicFrame>
      <p:sp>
        <p:nvSpPr>
          <p:cNvPr id="2056" name="Text Box 15"/>
          <p:cNvSpPr txBox="1">
            <a:spLocks noChangeArrowheads="1"/>
          </p:cNvSpPr>
          <p:nvPr/>
        </p:nvSpPr>
        <p:spPr bwMode="auto">
          <a:xfrm>
            <a:off x="395536" y="1556792"/>
            <a:ext cx="8496944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1600" b="1" dirty="0" smtClean="0">
                <a:latin typeface="Arial" pitchFamily="34" charset="0"/>
                <a:cs typeface="Arial" pitchFamily="34" charset="0"/>
              </a:rPr>
              <a:t>PODPORA VÝZKUMU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 </a:t>
            </a: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 </a:t>
            </a: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1400" dirty="0" smtClean="0">
                <a:latin typeface="Arial" pitchFamily="34" charset="0"/>
                <a:cs typeface="Arial" pitchFamily="34" charset="0"/>
              </a:rPr>
              <a:t>Podporovat výzkum funkčnosti ÚSES a jeho významu pro ekologickou stabilitu krajiny  (specifikace projektů, podněty výzkumným pracovištím </a:t>
            </a:r>
            <a:r>
              <a:rPr lang="cs-CZ" sz="1400" dirty="0" smtClean="0">
                <a:latin typeface="Arial" pitchFamily="34" charset="0"/>
                <a:cs typeface="Arial" pitchFamily="34" charset="0"/>
                <a:sym typeface="Wingdings 3"/>
              </a:rPr>
              <a:t>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 zadání projektů)</a:t>
            </a:r>
          </a:p>
          <a:p>
            <a:pPr lvl="0"/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1400" dirty="0" smtClean="0">
                <a:latin typeface="Arial" pitchFamily="34" charset="0"/>
                <a:cs typeface="Arial" pitchFamily="34" charset="0"/>
              </a:rPr>
              <a:t>Rozvinout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metodické základy pro specifika vymezování ÚSES v různých typech krajinného prostředí (např. v urbanizovaném prostředí)</a:t>
            </a:r>
          </a:p>
          <a:p>
            <a:pPr lvl="0"/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1400" dirty="0" smtClean="0">
                <a:latin typeface="Arial" pitchFamily="34" charset="0"/>
                <a:cs typeface="Arial" pitchFamily="34" charset="0"/>
              </a:rPr>
              <a:t>Rozvinout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metodické základy pro vymezování antropogenně podmíněného ÚSES</a:t>
            </a:r>
          </a:p>
          <a:p>
            <a:pPr lvl="0"/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1400" dirty="0" smtClean="0">
                <a:latin typeface="Arial" pitchFamily="34" charset="0"/>
                <a:cs typeface="Arial" pitchFamily="34" charset="0"/>
              </a:rPr>
              <a:t>Určit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jasněji roli, význam (a eventuálně i podobu) interakčních prvků ÚSES.</a:t>
            </a:r>
          </a:p>
          <a:p>
            <a:pPr lvl="0"/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1400" dirty="0" smtClean="0">
                <a:latin typeface="Arial" pitchFamily="34" charset="0"/>
                <a:cs typeface="Arial" pitchFamily="34" charset="0"/>
              </a:rPr>
              <a:t>Publikovat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odborné vědecké a výzkumné informace využitelné ve všech úrovních  procesu ochrany a vytváření ÚSES, resp. při jeho vymezování, hodnocení a realizaci </a:t>
            </a:r>
            <a:endParaRPr lang="cs-CZ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7286625" y="5867400"/>
          <a:ext cx="1857375" cy="128588"/>
        </p:xfrm>
        <a:graphic>
          <a:graphicData uri="http://schemas.openxmlformats.org/presentationml/2006/ole">
            <p:oleObj spid="_x0000_s150530" name="CorelDRAW" r:id="rId3" imgW="1857600" imgH="127800" progId="">
              <p:embed/>
            </p:oleObj>
          </a:graphicData>
        </a:graphic>
      </p:graphicFrame>
      <p:graphicFrame>
        <p:nvGraphicFramePr>
          <p:cNvPr id="2067" name="Object 19"/>
          <p:cNvGraphicFramePr>
            <a:graphicFrameLocks noChangeAspect="1"/>
          </p:cNvGraphicFramePr>
          <p:nvPr/>
        </p:nvGraphicFramePr>
        <p:xfrm>
          <a:off x="0" y="1268413"/>
          <a:ext cx="9144000" cy="120650"/>
        </p:xfrm>
        <a:graphic>
          <a:graphicData uri="http://schemas.openxmlformats.org/presentationml/2006/ole">
            <p:oleObj spid="_x0000_s150531" name="CorelDRAW" r:id="rId4" imgW="7770960" imgH="127800" progId="">
              <p:embed/>
            </p:oleObj>
          </a:graphicData>
        </a:graphic>
      </p:graphicFrame>
      <p:graphicFrame>
        <p:nvGraphicFramePr>
          <p:cNvPr id="2068" name="Object 20"/>
          <p:cNvGraphicFramePr>
            <a:graphicFrameLocks noChangeAspect="1"/>
          </p:cNvGraphicFramePr>
          <p:nvPr/>
        </p:nvGraphicFramePr>
        <p:xfrm>
          <a:off x="439738" y="4419600"/>
          <a:ext cx="322262" cy="1885950"/>
        </p:xfrm>
        <a:graphic>
          <a:graphicData uri="http://schemas.openxmlformats.org/presentationml/2006/ole">
            <p:oleObj spid="_x0000_s150532" name="CorelDRAW" r:id="rId5" imgW="361800" imgH="2113920" progId="">
              <p:embed/>
            </p:oleObj>
          </a:graphicData>
        </a:graphic>
      </p:graphicFrame>
      <p:graphicFrame>
        <p:nvGraphicFramePr>
          <p:cNvPr id="2069" name="Object 21"/>
          <p:cNvGraphicFramePr>
            <a:graphicFrameLocks noChangeAspect="1"/>
          </p:cNvGraphicFramePr>
          <p:nvPr/>
        </p:nvGraphicFramePr>
        <p:xfrm>
          <a:off x="0" y="5749925"/>
          <a:ext cx="1828800" cy="290513"/>
        </p:xfrm>
        <a:graphic>
          <a:graphicData uri="http://schemas.openxmlformats.org/presentationml/2006/ole">
            <p:oleObj spid="_x0000_s150533" name="CorelDRAW" r:id="rId6" imgW="1938240" imgH="461160" progId="">
              <p:embed/>
            </p:oleObj>
          </a:graphicData>
        </a:graphic>
      </p:graphicFrame>
      <p:sp>
        <p:nvSpPr>
          <p:cNvPr id="2055" name="Text Box 23"/>
          <p:cNvSpPr txBox="1">
            <a:spLocks noChangeArrowheads="1"/>
          </p:cNvSpPr>
          <p:nvPr/>
        </p:nvSpPr>
        <p:spPr bwMode="auto">
          <a:xfrm>
            <a:off x="250825" y="836613"/>
            <a:ext cx="87137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dirty="0" smtClean="0">
                <a:latin typeface="Arial" charset="0"/>
                <a:cs typeface="Arial" charset="0"/>
              </a:rPr>
              <a:t>Co je potřeba udělat</a:t>
            </a:r>
          </a:p>
        </p:txBody>
      </p:sp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107950" y="6453188"/>
            <a:ext cx="89281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200" b="1" dirty="0" smtClean="0">
                <a:latin typeface="Arial" charset="0"/>
                <a:cs typeface="Arial" charset="0"/>
              </a:rPr>
              <a:t>ÚSES – zelená páteř krajiny, Brno, MENDELU, 8. 9. 2021</a:t>
            </a:r>
          </a:p>
        </p:txBody>
      </p:sp>
      <p:graphicFrame>
        <p:nvGraphicFramePr>
          <p:cNvPr id="2072" name="Object 24"/>
          <p:cNvGraphicFramePr>
            <a:graphicFrameLocks noChangeAspect="1"/>
          </p:cNvGraphicFramePr>
          <p:nvPr/>
        </p:nvGraphicFramePr>
        <p:xfrm>
          <a:off x="323850" y="260350"/>
          <a:ext cx="1008063" cy="360363"/>
        </p:xfrm>
        <a:graphic>
          <a:graphicData uri="http://schemas.openxmlformats.org/presentationml/2006/ole">
            <p:oleObj spid="_x0000_s150534" name="CorelPhotoPaint.Image.9" r:id="rId7" imgW="3847619" imgH="1371429" progId="">
              <p:embed/>
            </p:oleObj>
          </a:graphicData>
        </a:graphic>
      </p:graphicFrame>
      <p:sp>
        <p:nvSpPr>
          <p:cNvPr id="2056" name="Text Box 15"/>
          <p:cNvSpPr txBox="1">
            <a:spLocks noChangeArrowheads="1"/>
          </p:cNvSpPr>
          <p:nvPr/>
        </p:nvSpPr>
        <p:spPr bwMode="auto">
          <a:xfrm>
            <a:off x="395536" y="1556792"/>
            <a:ext cx="849694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1600" b="1" dirty="0" smtClean="0">
                <a:latin typeface="Arial" pitchFamily="34" charset="0"/>
                <a:cs typeface="Arial" pitchFamily="34" charset="0"/>
              </a:rPr>
              <a:t>PODPORA ODBORNÉ </a:t>
            </a: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ZPŮSOBILOSTI</a:t>
            </a:r>
          </a:p>
          <a:p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1400" dirty="0" smtClean="0">
                <a:latin typeface="Arial" pitchFamily="34" charset="0"/>
                <a:cs typeface="Arial" pitchFamily="34" charset="0"/>
              </a:rPr>
              <a:t>Formulovat jednoznačné požadavky na odbornou způsobilost a její ověřování (problematika autorizace a působnost architektů při vymezování ÚSES) </a:t>
            </a:r>
          </a:p>
          <a:p>
            <a:pPr lvl="0"/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1400" dirty="0" smtClean="0">
                <a:latin typeface="Arial" pitchFamily="34" charset="0"/>
                <a:cs typeface="Arial" pitchFamily="34" charset="0"/>
              </a:rPr>
              <a:t>Zajistit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, aby vymezení skladebných částí z plánů ÚSES zapracovávaly do územně plánovací dokumentace a do dokumentací pozemkových úprav výhradně odborně způsobilé osoby</a:t>
            </a:r>
          </a:p>
          <a:p>
            <a:pPr lvl="0"/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1400" dirty="0" smtClean="0">
                <a:latin typeface="Arial" pitchFamily="34" charset="0"/>
                <a:cs typeface="Arial" pitchFamily="34" charset="0"/>
              </a:rPr>
              <a:t>Rozvíjet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vzdělávání osob podílejících se na vymezování a hodnocení ÚSES (autorizace ÚSES, vzdělávání odborníků ze státní správy…)</a:t>
            </a:r>
            <a:endParaRPr lang="cs-CZ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7286625" y="5867400"/>
          <a:ext cx="1857375" cy="128588"/>
        </p:xfrm>
        <a:graphic>
          <a:graphicData uri="http://schemas.openxmlformats.org/presentationml/2006/ole">
            <p:oleObj spid="_x0000_s151554" name="CorelDRAW" r:id="rId3" imgW="1857600" imgH="127800" progId="">
              <p:embed/>
            </p:oleObj>
          </a:graphicData>
        </a:graphic>
      </p:graphicFrame>
      <p:graphicFrame>
        <p:nvGraphicFramePr>
          <p:cNvPr id="2067" name="Object 19"/>
          <p:cNvGraphicFramePr>
            <a:graphicFrameLocks noChangeAspect="1"/>
          </p:cNvGraphicFramePr>
          <p:nvPr/>
        </p:nvGraphicFramePr>
        <p:xfrm>
          <a:off x="0" y="1268413"/>
          <a:ext cx="9144000" cy="120650"/>
        </p:xfrm>
        <a:graphic>
          <a:graphicData uri="http://schemas.openxmlformats.org/presentationml/2006/ole">
            <p:oleObj spid="_x0000_s151555" name="CorelDRAW" r:id="rId4" imgW="7770960" imgH="127800" progId="">
              <p:embed/>
            </p:oleObj>
          </a:graphicData>
        </a:graphic>
      </p:graphicFrame>
      <p:graphicFrame>
        <p:nvGraphicFramePr>
          <p:cNvPr id="2068" name="Object 20"/>
          <p:cNvGraphicFramePr>
            <a:graphicFrameLocks noChangeAspect="1"/>
          </p:cNvGraphicFramePr>
          <p:nvPr/>
        </p:nvGraphicFramePr>
        <p:xfrm>
          <a:off x="439738" y="4419600"/>
          <a:ext cx="322262" cy="1885950"/>
        </p:xfrm>
        <a:graphic>
          <a:graphicData uri="http://schemas.openxmlformats.org/presentationml/2006/ole">
            <p:oleObj spid="_x0000_s151556" name="CorelDRAW" r:id="rId5" imgW="361800" imgH="2113920" progId="">
              <p:embed/>
            </p:oleObj>
          </a:graphicData>
        </a:graphic>
      </p:graphicFrame>
      <p:graphicFrame>
        <p:nvGraphicFramePr>
          <p:cNvPr id="2069" name="Object 21"/>
          <p:cNvGraphicFramePr>
            <a:graphicFrameLocks noChangeAspect="1"/>
          </p:cNvGraphicFramePr>
          <p:nvPr/>
        </p:nvGraphicFramePr>
        <p:xfrm>
          <a:off x="0" y="5749925"/>
          <a:ext cx="1828800" cy="290513"/>
        </p:xfrm>
        <a:graphic>
          <a:graphicData uri="http://schemas.openxmlformats.org/presentationml/2006/ole">
            <p:oleObj spid="_x0000_s151557" name="CorelDRAW" r:id="rId6" imgW="1938240" imgH="461160" progId="">
              <p:embed/>
            </p:oleObj>
          </a:graphicData>
        </a:graphic>
      </p:graphicFrame>
      <p:sp>
        <p:nvSpPr>
          <p:cNvPr id="2055" name="Text Box 23"/>
          <p:cNvSpPr txBox="1">
            <a:spLocks noChangeArrowheads="1"/>
          </p:cNvSpPr>
          <p:nvPr/>
        </p:nvSpPr>
        <p:spPr bwMode="auto">
          <a:xfrm>
            <a:off x="250825" y="836613"/>
            <a:ext cx="87137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dirty="0" smtClean="0">
                <a:latin typeface="Arial" charset="0"/>
                <a:cs typeface="Arial" charset="0"/>
              </a:rPr>
              <a:t>Co je potřeba udělat</a:t>
            </a:r>
          </a:p>
        </p:txBody>
      </p:sp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107950" y="6453188"/>
            <a:ext cx="89281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200" b="1" dirty="0" smtClean="0">
                <a:latin typeface="Arial" charset="0"/>
                <a:cs typeface="Arial" charset="0"/>
              </a:rPr>
              <a:t>ÚSES – zelená páteř krajiny, Brno, MENDELU, 8. 9. 2021</a:t>
            </a:r>
          </a:p>
        </p:txBody>
      </p:sp>
      <p:graphicFrame>
        <p:nvGraphicFramePr>
          <p:cNvPr id="2072" name="Object 24"/>
          <p:cNvGraphicFramePr>
            <a:graphicFrameLocks noChangeAspect="1"/>
          </p:cNvGraphicFramePr>
          <p:nvPr/>
        </p:nvGraphicFramePr>
        <p:xfrm>
          <a:off x="323850" y="260350"/>
          <a:ext cx="1008063" cy="360363"/>
        </p:xfrm>
        <a:graphic>
          <a:graphicData uri="http://schemas.openxmlformats.org/presentationml/2006/ole">
            <p:oleObj spid="_x0000_s151558" name="CorelPhotoPaint.Image.9" r:id="rId7" imgW="3847619" imgH="1371429" progId="">
              <p:embed/>
            </p:oleObj>
          </a:graphicData>
        </a:graphic>
      </p:graphicFrame>
      <p:sp>
        <p:nvSpPr>
          <p:cNvPr id="2056" name="Text Box 15"/>
          <p:cNvSpPr txBox="1">
            <a:spLocks noChangeArrowheads="1"/>
          </p:cNvSpPr>
          <p:nvPr/>
        </p:nvSpPr>
        <p:spPr bwMode="auto">
          <a:xfrm>
            <a:off x="395536" y="1556792"/>
            <a:ext cx="8496944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1600" b="1" cap="all" dirty="0" smtClean="0">
                <a:latin typeface="Arial" pitchFamily="34" charset="0"/>
                <a:cs typeface="Arial" pitchFamily="34" charset="0"/>
              </a:rPr>
              <a:t>Podpora realizace </a:t>
            </a:r>
            <a:r>
              <a:rPr lang="cs-CZ" sz="1600" b="1" cap="all" dirty="0" smtClean="0">
                <a:latin typeface="Arial" pitchFamily="34" charset="0"/>
                <a:cs typeface="Arial" pitchFamily="34" charset="0"/>
              </a:rPr>
              <a:t>ÚSES</a:t>
            </a:r>
          </a:p>
          <a:p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1400" dirty="0" smtClean="0">
                <a:latin typeface="Arial" pitchFamily="34" charset="0"/>
                <a:cs typeface="Arial" pitchFamily="34" charset="0"/>
              </a:rPr>
              <a:t>Stanovit priority realizací ÚSES na lokální, krajské, případně i celostátní úrovni</a:t>
            </a:r>
          </a:p>
          <a:p>
            <a:pPr lvl="0"/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1400" dirty="0" smtClean="0">
                <a:latin typeface="Arial" pitchFamily="34" charset="0"/>
                <a:cs typeface="Arial" pitchFamily="34" charset="0"/>
              </a:rPr>
              <a:t>Revidovat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metodologii realizací na základě vědeckých poznatků a praktických zkušeností </a:t>
            </a:r>
          </a:p>
          <a:p>
            <a:pPr lvl="0"/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1400" dirty="0" smtClean="0">
                <a:latin typeface="Arial" pitchFamily="34" charset="0"/>
                <a:cs typeface="Arial" pitchFamily="34" charset="0"/>
              </a:rPr>
              <a:t>Revidovat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podmínky dotační podpory realizace ÚSES </a:t>
            </a:r>
          </a:p>
          <a:p>
            <a:pPr lvl="0"/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1400" dirty="0" smtClean="0">
                <a:latin typeface="Arial" pitchFamily="34" charset="0"/>
                <a:cs typeface="Arial" pitchFamily="34" charset="0"/>
              </a:rPr>
              <a:t>Využívat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IS ÚSES při hodnocení funkčnosti ÚSES a evidování realizací skladebných částí</a:t>
            </a:r>
          </a:p>
          <a:p>
            <a:pPr lvl="0"/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1400" dirty="0" smtClean="0">
                <a:latin typeface="Arial" pitchFamily="34" charset="0"/>
                <a:cs typeface="Arial" pitchFamily="34" charset="0"/>
              </a:rPr>
              <a:t>Institucionálně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zajistit spravování ÚSES (systémový přístup zahrnující identifikaci správce a jeho úlohy – následně pak povinností a odpovědnosti, dotační podporu, procesy a kapacity, metodickou podporu, daňové úlevy, </a:t>
            </a: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info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 do KN apod.) </a:t>
            </a:r>
            <a:endParaRPr lang="cs-CZ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7286625" y="5867400"/>
          <a:ext cx="1857375" cy="128588"/>
        </p:xfrm>
        <a:graphic>
          <a:graphicData uri="http://schemas.openxmlformats.org/presentationml/2006/ole">
            <p:oleObj spid="_x0000_s152578" name="CorelDRAW" r:id="rId3" imgW="1857600" imgH="127800" progId="">
              <p:embed/>
            </p:oleObj>
          </a:graphicData>
        </a:graphic>
      </p:graphicFrame>
      <p:graphicFrame>
        <p:nvGraphicFramePr>
          <p:cNvPr id="2067" name="Object 19"/>
          <p:cNvGraphicFramePr>
            <a:graphicFrameLocks noChangeAspect="1"/>
          </p:cNvGraphicFramePr>
          <p:nvPr/>
        </p:nvGraphicFramePr>
        <p:xfrm>
          <a:off x="0" y="1268413"/>
          <a:ext cx="9144000" cy="120650"/>
        </p:xfrm>
        <a:graphic>
          <a:graphicData uri="http://schemas.openxmlformats.org/presentationml/2006/ole">
            <p:oleObj spid="_x0000_s152579" name="CorelDRAW" r:id="rId4" imgW="7770960" imgH="127800" progId="">
              <p:embed/>
            </p:oleObj>
          </a:graphicData>
        </a:graphic>
      </p:graphicFrame>
      <p:graphicFrame>
        <p:nvGraphicFramePr>
          <p:cNvPr id="2068" name="Object 20"/>
          <p:cNvGraphicFramePr>
            <a:graphicFrameLocks noChangeAspect="1"/>
          </p:cNvGraphicFramePr>
          <p:nvPr/>
        </p:nvGraphicFramePr>
        <p:xfrm>
          <a:off x="439738" y="4419600"/>
          <a:ext cx="322262" cy="1885950"/>
        </p:xfrm>
        <a:graphic>
          <a:graphicData uri="http://schemas.openxmlformats.org/presentationml/2006/ole">
            <p:oleObj spid="_x0000_s152580" name="CorelDRAW" r:id="rId5" imgW="361800" imgH="2113920" progId="">
              <p:embed/>
            </p:oleObj>
          </a:graphicData>
        </a:graphic>
      </p:graphicFrame>
      <p:graphicFrame>
        <p:nvGraphicFramePr>
          <p:cNvPr id="2069" name="Object 21"/>
          <p:cNvGraphicFramePr>
            <a:graphicFrameLocks noChangeAspect="1"/>
          </p:cNvGraphicFramePr>
          <p:nvPr/>
        </p:nvGraphicFramePr>
        <p:xfrm>
          <a:off x="0" y="5749925"/>
          <a:ext cx="1828800" cy="290513"/>
        </p:xfrm>
        <a:graphic>
          <a:graphicData uri="http://schemas.openxmlformats.org/presentationml/2006/ole">
            <p:oleObj spid="_x0000_s152581" name="CorelDRAW" r:id="rId6" imgW="1938240" imgH="461160" progId="">
              <p:embed/>
            </p:oleObj>
          </a:graphicData>
        </a:graphic>
      </p:graphicFrame>
      <p:sp>
        <p:nvSpPr>
          <p:cNvPr id="2055" name="Text Box 23"/>
          <p:cNvSpPr txBox="1">
            <a:spLocks noChangeArrowheads="1"/>
          </p:cNvSpPr>
          <p:nvPr/>
        </p:nvSpPr>
        <p:spPr bwMode="auto">
          <a:xfrm>
            <a:off x="250825" y="836613"/>
            <a:ext cx="87137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dirty="0" smtClean="0">
                <a:latin typeface="Arial" charset="0"/>
                <a:cs typeface="Arial" charset="0"/>
              </a:rPr>
              <a:t>Co je potřeba udělat</a:t>
            </a:r>
          </a:p>
        </p:txBody>
      </p:sp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107950" y="6453188"/>
            <a:ext cx="89281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200" b="1" dirty="0" smtClean="0">
                <a:latin typeface="Arial" charset="0"/>
                <a:cs typeface="Arial" charset="0"/>
              </a:rPr>
              <a:t>ÚSES – zelená páteř krajiny, Brno, MENDELU, 8. 9. 2021</a:t>
            </a:r>
          </a:p>
        </p:txBody>
      </p:sp>
      <p:graphicFrame>
        <p:nvGraphicFramePr>
          <p:cNvPr id="2072" name="Object 24"/>
          <p:cNvGraphicFramePr>
            <a:graphicFrameLocks noChangeAspect="1"/>
          </p:cNvGraphicFramePr>
          <p:nvPr/>
        </p:nvGraphicFramePr>
        <p:xfrm>
          <a:off x="323850" y="260350"/>
          <a:ext cx="1008063" cy="360363"/>
        </p:xfrm>
        <a:graphic>
          <a:graphicData uri="http://schemas.openxmlformats.org/presentationml/2006/ole">
            <p:oleObj spid="_x0000_s152582" name="CorelPhotoPaint.Image.9" r:id="rId7" imgW="3847619" imgH="1371429" progId="">
              <p:embed/>
            </p:oleObj>
          </a:graphicData>
        </a:graphic>
      </p:graphicFrame>
      <p:sp>
        <p:nvSpPr>
          <p:cNvPr id="2056" name="Text Box 15"/>
          <p:cNvSpPr txBox="1">
            <a:spLocks noChangeArrowheads="1"/>
          </p:cNvSpPr>
          <p:nvPr/>
        </p:nvSpPr>
        <p:spPr bwMode="auto">
          <a:xfrm>
            <a:off x="395536" y="1556792"/>
            <a:ext cx="849694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1600" b="1" cap="all" dirty="0" smtClean="0">
                <a:latin typeface="Arial" pitchFamily="34" charset="0"/>
                <a:cs typeface="Arial" pitchFamily="34" charset="0"/>
              </a:rPr>
              <a:t>Podpora publicity </a:t>
            </a:r>
            <a:r>
              <a:rPr lang="cs-CZ" sz="1600" b="1" cap="all" dirty="0" smtClean="0">
                <a:latin typeface="Arial" pitchFamily="34" charset="0"/>
                <a:cs typeface="Arial" pitchFamily="34" charset="0"/>
              </a:rPr>
              <a:t>ÚSES</a:t>
            </a:r>
          </a:p>
          <a:p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1400" dirty="0" smtClean="0">
                <a:latin typeface="Arial" pitchFamily="34" charset="0"/>
                <a:cs typeface="Arial" pitchFamily="34" charset="0"/>
              </a:rPr>
              <a:t>Vytvářet propagační materiály (propagační projekty) na národní úrovni a vhodně motivovat k aktivnímu vytváření propagačních materiálů (projektů) na regionální nebo místní úrovni pro různé cílové skupiny (široká veřejnost, odborná veřejnost, státní správy, samospráva -  vhodné formy prezentace pro různé cílové skupiny, názorná videa o ÚSES, prosadit tato videa na různých platformách), využívat možnosti internetu a sociálních sítí </a:t>
            </a:r>
          </a:p>
          <a:p>
            <a:pPr lvl="0"/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1400" dirty="0" smtClean="0">
                <a:latin typeface="Arial" pitchFamily="34" charset="0"/>
                <a:cs typeface="Arial" pitchFamily="34" charset="0"/>
              </a:rPr>
              <a:t>Vytvořit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a provozovat „konzultační místo“ pro problematiku ÚSES pro odbornou i laickou veřejnost, resp. pro zájemce o realizace ÚSES, informace o dotačních titulech</a:t>
            </a:r>
            <a:endParaRPr lang="cs-CZ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7286625" y="5867400"/>
          <a:ext cx="1857375" cy="128588"/>
        </p:xfrm>
        <a:graphic>
          <a:graphicData uri="http://schemas.openxmlformats.org/presentationml/2006/ole">
            <p:oleObj spid="_x0000_s51202" name="CorelDRAW" r:id="rId3" imgW="1857600" imgH="127800" progId="">
              <p:embed/>
            </p:oleObj>
          </a:graphicData>
        </a:graphic>
      </p:graphicFrame>
      <p:graphicFrame>
        <p:nvGraphicFramePr>
          <p:cNvPr id="2067" name="Object 19"/>
          <p:cNvGraphicFramePr>
            <a:graphicFrameLocks noChangeAspect="1"/>
          </p:cNvGraphicFramePr>
          <p:nvPr/>
        </p:nvGraphicFramePr>
        <p:xfrm>
          <a:off x="0" y="1268413"/>
          <a:ext cx="9144000" cy="120650"/>
        </p:xfrm>
        <a:graphic>
          <a:graphicData uri="http://schemas.openxmlformats.org/presentationml/2006/ole">
            <p:oleObj spid="_x0000_s51203" name="CorelDRAW" r:id="rId4" imgW="7770960" imgH="127800" progId="">
              <p:embed/>
            </p:oleObj>
          </a:graphicData>
        </a:graphic>
      </p:graphicFrame>
      <p:graphicFrame>
        <p:nvGraphicFramePr>
          <p:cNvPr id="2068" name="Object 20"/>
          <p:cNvGraphicFramePr>
            <a:graphicFrameLocks noChangeAspect="1"/>
          </p:cNvGraphicFramePr>
          <p:nvPr/>
        </p:nvGraphicFramePr>
        <p:xfrm>
          <a:off x="439738" y="4419600"/>
          <a:ext cx="322262" cy="1885950"/>
        </p:xfrm>
        <a:graphic>
          <a:graphicData uri="http://schemas.openxmlformats.org/presentationml/2006/ole">
            <p:oleObj spid="_x0000_s51204" name="CorelDRAW" r:id="rId5" imgW="361800" imgH="2113920" progId="">
              <p:embed/>
            </p:oleObj>
          </a:graphicData>
        </a:graphic>
      </p:graphicFrame>
      <p:graphicFrame>
        <p:nvGraphicFramePr>
          <p:cNvPr id="2069" name="Object 21"/>
          <p:cNvGraphicFramePr>
            <a:graphicFrameLocks noChangeAspect="1"/>
          </p:cNvGraphicFramePr>
          <p:nvPr/>
        </p:nvGraphicFramePr>
        <p:xfrm>
          <a:off x="0" y="5749925"/>
          <a:ext cx="1828800" cy="290513"/>
        </p:xfrm>
        <a:graphic>
          <a:graphicData uri="http://schemas.openxmlformats.org/presentationml/2006/ole">
            <p:oleObj spid="_x0000_s51205" name="CorelDRAW" r:id="rId6" imgW="1938240" imgH="461160" progId="">
              <p:embed/>
            </p:oleObj>
          </a:graphicData>
        </a:graphic>
      </p:graphicFrame>
      <p:sp>
        <p:nvSpPr>
          <p:cNvPr id="2055" name="Text Box 23"/>
          <p:cNvSpPr txBox="1">
            <a:spLocks noChangeArrowheads="1"/>
          </p:cNvSpPr>
          <p:nvPr/>
        </p:nvSpPr>
        <p:spPr bwMode="auto">
          <a:xfrm>
            <a:off x="250825" y="836613"/>
            <a:ext cx="87137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dirty="0" smtClean="0">
                <a:latin typeface="Arial" charset="0"/>
                <a:cs typeface="Arial" charset="0"/>
              </a:rPr>
              <a:t>ÚSES – čeho chceme dosáhnout</a:t>
            </a:r>
            <a:endParaRPr lang="cs-CZ" dirty="0">
              <a:latin typeface="Arial" charset="0"/>
              <a:cs typeface="Arial" charset="0"/>
            </a:endParaRPr>
          </a:p>
        </p:txBody>
      </p:sp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107950" y="6453188"/>
            <a:ext cx="89281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200" b="1" dirty="0" smtClean="0">
                <a:latin typeface="Arial" charset="0"/>
                <a:cs typeface="Arial" charset="0"/>
              </a:rPr>
              <a:t>ÚSES – zelená páteř krajiny, Brno, MENDELU, 8. 9. 2021</a:t>
            </a:r>
          </a:p>
        </p:txBody>
      </p:sp>
      <p:graphicFrame>
        <p:nvGraphicFramePr>
          <p:cNvPr id="2072" name="Object 24"/>
          <p:cNvGraphicFramePr>
            <a:graphicFrameLocks noChangeAspect="1"/>
          </p:cNvGraphicFramePr>
          <p:nvPr/>
        </p:nvGraphicFramePr>
        <p:xfrm>
          <a:off x="323850" y="260350"/>
          <a:ext cx="1008063" cy="360363"/>
        </p:xfrm>
        <a:graphic>
          <a:graphicData uri="http://schemas.openxmlformats.org/presentationml/2006/ole">
            <p:oleObj spid="_x0000_s51206" name="CorelPhotoPaint.Image.9" r:id="rId7" imgW="3847619" imgH="1371429" progId="">
              <p:embed/>
            </p:oleObj>
          </a:graphicData>
        </a:graphic>
      </p:graphicFrame>
      <p:sp>
        <p:nvSpPr>
          <p:cNvPr id="10" name="Obdélník 9"/>
          <p:cNvSpPr/>
          <p:nvPr/>
        </p:nvSpPr>
        <p:spPr>
          <a:xfrm>
            <a:off x="2750248" y="2780928"/>
            <a:ext cx="35798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b="1" dirty="0" smtClean="0">
                <a:latin typeface="Arial" charset="0"/>
                <a:cs typeface="Arial" charset="0"/>
              </a:rPr>
              <a:t>Děkuji za pozornost</a:t>
            </a:r>
            <a:endParaRPr lang="cs-CZ" sz="2800" dirty="0">
              <a:latin typeface="Arial" charset="0"/>
              <a:cs typeface="Arial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2339752" y="3933056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sz="1400" i="1" dirty="0" smtClean="0">
                <a:latin typeface="Arial" charset="0"/>
                <a:cs typeface="Arial" charset="0"/>
              </a:rPr>
              <a:t>RNDr. Josef Glos</a:t>
            </a:r>
          </a:p>
          <a:p>
            <a:pPr algn="ctr"/>
            <a:r>
              <a:rPr lang="cs-CZ" sz="1400" i="1" dirty="0" smtClean="0">
                <a:latin typeface="Arial" charset="0"/>
                <a:cs typeface="Arial" charset="0"/>
              </a:rPr>
              <a:t>AGERIS s. r. o.</a:t>
            </a:r>
          </a:p>
          <a:p>
            <a:pPr algn="ctr"/>
            <a:r>
              <a:rPr lang="cs-CZ" sz="1400" i="1" dirty="0" smtClean="0">
                <a:latin typeface="Arial" charset="0"/>
                <a:cs typeface="Arial" charset="0"/>
              </a:rPr>
              <a:t>Jeřábkova 5, 602 00 Brno</a:t>
            </a:r>
          </a:p>
          <a:p>
            <a:pPr algn="ctr"/>
            <a:r>
              <a:rPr lang="cs-CZ" sz="1400" i="1" dirty="0" smtClean="0">
                <a:latin typeface="Arial" charset="0"/>
                <a:cs typeface="Arial" charset="0"/>
              </a:rPr>
              <a:t> E-mail: </a:t>
            </a:r>
            <a:r>
              <a:rPr lang="cs-CZ" sz="1400" i="1" dirty="0" err="1" smtClean="0">
                <a:latin typeface="Arial" charset="0"/>
                <a:cs typeface="Arial" charset="0"/>
              </a:rPr>
              <a:t>josef.glos</a:t>
            </a:r>
            <a:r>
              <a:rPr lang="cs-CZ" sz="1400" i="1" dirty="0" smtClean="0">
                <a:latin typeface="Arial" charset="0"/>
                <a:cs typeface="Arial" charset="0"/>
              </a:rPr>
              <a:t>@</a:t>
            </a:r>
            <a:r>
              <a:rPr lang="cs-CZ" sz="1400" i="1" dirty="0" err="1" smtClean="0">
                <a:latin typeface="Arial" charset="0"/>
                <a:cs typeface="Arial" charset="0"/>
              </a:rPr>
              <a:t>ageris.cz</a:t>
            </a:r>
            <a:endParaRPr lang="cs-CZ" sz="1400" i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4878</TotalTime>
  <Words>424</Words>
  <Application>Microsoft Office PowerPoint</Application>
  <PresentationFormat>Předvádění na obrazovce (4:3)</PresentationFormat>
  <Paragraphs>87</Paragraphs>
  <Slides>9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Default Design</vt:lpstr>
      <vt:lpstr>CorelDRAW</vt:lpstr>
      <vt:lpstr>CorelPhotoPaint.Image.9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</vt:vector>
  </TitlesOfParts>
  <Company>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pivo</dc:creator>
  <cp:lastModifiedBy>Josef Glos</cp:lastModifiedBy>
  <cp:revision>354</cp:revision>
  <dcterms:created xsi:type="dcterms:W3CDTF">2003-03-03T14:34:29Z</dcterms:created>
  <dcterms:modified xsi:type="dcterms:W3CDTF">2021-09-07T07:16:09Z</dcterms:modified>
</cp:coreProperties>
</file>